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1.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854" r:id="rId4"/>
  </p:sldMasterIdLst>
  <p:notesMasterIdLst>
    <p:notesMasterId r:id="rId77"/>
  </p:notesMasterIdLst>
  <p:handoutMasterIdLst>
    <p:handoutMasterId r:id="rId78"/>
  </p:handoutMasterIdLst>
  <p:sldIdLst>
    <p:sldId id="256" r:id="rId5"/>
    <p:sldId id="283" r:id="rId6"/>
    <p:sldId id="576" r:id="rId7"/>
    <p:sldId id="581" r:id="rId8"/>
    <p:sldId id="579" r:id="rId9"/>
    <p:sldId id="580" r:id="rId10"/>
    <p:sldId id="578" r:id="rId11"/>
    <p:sldId id="302" r:id="rId12"/>
    <p:sldId id="640" r:id="rId13"/>
    <p:sldId id="582" r:id="rId14"/>
    <p:sldId id="600" r:id="rId15"/>
    <p:sldId id="602" r:id="rId16"/>
    <p:sldId id="601" r:id="rId17"/>
    <p:sldId id="603" r:id="rId18"/>
    <p:sldId id="604" r:id="rId19"/>
    <p:sldId id="606" r:id="rId20"/>
    <p:sldId id="607" r:id="rId21"/>
    <p:sldId id="608" r:id="rId22"/>
    <p:sldId id="609" r:id="rId23"/>
    <p:sldId id="605" r:id="rId24"/>
    <p:sldId id="577" r:id="rId25"/>
    <p:sldId id="583" r:id="rId26"/>
    <p:sldId id="639" r:id="rId27"/>
    <p:sldId id="584" r:id="rId28"/>
    <p:sldId id="585" r:id="rId29"/>
    <p:sldId id="586" r:id="rId30"/>
    <p:sldId id="587" r:id="rId31"/>
    <p:sldId id="588" r:id="rId32"/>
    <p:sldId id="540" r:id="rId33"/>
    <p:sldId id="589" r:id="rId34"/>
    <p:sldId id="590" r:id="rId35"/>
    <p:sldId id="592" r:id="rId36"/>
    <p:sldId id="593" r:id="rId37"/>
    <p:sldId id="591" r:id="rId38"/>
    <p:sldId id="594" r:id="rId39"/>
    <p:sldId id="595" r:id="rId40"/>
    <p:sldId id="619" r:id="rId41"/>
    <p:sldId id="620" r:id="rId42"/>
    <p:sldId id="621" r:id="rId43"/>
    <p:sldId id="622" r:id="rId44"/>
    <p:sldId id="617" r:id="rId45"/>
    <p:sldId id="618" r:id="rId46"/>
    <p:sldId id="596" r:id="rId47"/>
    <p:sldId id="597" r:id="rId48"/>
    <p:sldId id="599" r:id="rId49"/>
    <p:sldId id="627" r:id="rId50"/>
    <p:sldId id="614" r:id="rId51"/>
    <p:sldId id="628" r:id="rId52"/>
    <p:sldId id="598" r:id="rId53"/>
    <p:sldId id="613" r:id="rId54"/>
    <p:sldId id="615" r:id="rId55"/>
    <p:sldId id="616" r:id="rId56"/>
    <p:sldId id="626" r:id="rId57"/>
    <p:sldId id="623" r:id="rId58"/>
    <p:sldId id="630" r:id="rId59"/>
    <p:sldId id="631" r:id="rId60"/>
    <p:sldId id="632" r:id="rId61"/>
    <p:sldId id="633" r:id="rId62"/>
    <p:sldId id="634" r:id="rId63"/>
    <p:sldId id="636" r:id="rId64"/>
    <p:sldId id="637" r:id="rId65"/>
    <p:sldId id="638" r:id="rId66"/>
    <p:sldId id="435" r:id="rId67"/>
    <p:sldId id="438" r:id="rId68"/>
    <p:sldId id="439" r:id="rId69"/>
    <p:sldId id="441" r:id="rId70"/>
    <p:sldId id="451" r:id="rId71"/>
    <p:sldId id="452" r:id="rId72"/>
    <p:sldId id="453" r:id="rId73"/>
    <p:sldId id="454" r:id="rId74"/>
    <p:sldId id="641" r:id="rId75"/>
    <p:sldId id="274" r:id="rId76"/>
  </p:sldIdLst>
  <p:sldSz cx="12192000" cy="6858000"/>
  <p:notesSz cx="7099300" cy="9385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3EC1"/>
    <a:srgbClr val="4C0A54"/>
    <a:srgbClr val="3B1055"/>
    <a:srgbClr val="8362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3353" autoAdjust="0"/>
  </p:normalViewPr>
  <p:slideViewPr>
    <p:cSldViewPr snapToGrid="0" snapToObjects="1">
      <p:cViewPr>
        <p:scale>
          <a:sx n="52" d="100"/>
          <a:sy n="52" d="100"/>
        </p:scale>
        <p:origin x="1635" y="564"/>
      </p:cViewPr>
      <p:guideLst>
        <p:guide orient="horz" pos="2160"/>
        <p:guide pos="3840"/>
      </p:guideLst>
    </p:cSldViewPr>
  </p:slideViewPr>
  <p:notesTextViewPr>
    <p:cViewPr>
      <p:scale>
        <a:sx n="1" d="1"/>
        <a:sy n="1" d="1"/>
      </p:scale>
      <p:origin x="0" y="0"/>
    </p:cViewPr>
  </p:notesTextViewPr>
  <p:notesViewPr>
    <p:cSldViewPr snapToGrid="0" snapToObjects="1">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37F2D40-DF92-4ADE-A761-CBF896599CA3}"/>
              </a:ext>
            </a:extLst>
          </p:cNvPr>
          <p:cNvSpPr>
            <a:spLocks noGrp="1"/>
          </p:cNvSpPr>
          <p:nvPr>
            <p:ph type="hdr" sz="quarter"/>
          </p:nvPr>
        </p:nvSpPr>
        <p:spPr>
          <a:xfrm>
            <a:off x="0" y="0"/>
            <a:ext cx="3076363" cy="470895"/>
          </a:xfrm>
          <a:prstGeom prst="rect">
            <a:avLst/>
          </a:prstGeom>
        </p:spPr>
        <p:txBody>
          <a:bodyPr vert="horz" lIns="94192" tIns="47096" rIns="94192" bIns="47096" rtlCol="0"/>
          <a:lstStyle>
            <a:lvl1pPr algn="l">
              <a:defRPr sz="1200"/>
            </a:lvl1pPr>
          </a:lstStyle>
          <a:p>
            <a:endParaRPr lang="en-US" dirty="0"/>
          </a:p>
        </p:txBody>
      </p:sp>
      <p:sp>
        <p:nvSpPr>
          <p:cNvPr id="3" name="Date Placeholder 2">
            <a:extLst>
              <a:ext uri="{FF2B5EF4-FFF2-40B4-BE49-F238E27FC236}">
                <a16:creationId xmlns:a16="http://schemas.microsoft.com/office/drawing/2014/main" id="{874F42E9-55BA-437C-85B3-324B4E2BF264}"/>
              </a:ext>
            </a:extLst>
          </p:cNvPr>
          <p:cNvSpPr>
            <a:spLocks noGrp="1"/>
          </p:cNvSpPr>
          <p:nvPr>
            <p:ph type="dt" sz="quarter" idx="1"/>
          </p:nvPr>
        </p:nvSpPr>
        <p:spPr>
          <a:xfrm>
            <a:off x="4021294" y="0"/>
            <a:ext cx="3076363" cy="470895"/>
          </a:xfrm>
          <a:prstGeom prst="rect">
            <a:avLst/>
          </a:prstGeom>
        </p:spPr>
        <p:txBody>
          <a:bodyPr vert="horz" lIns="94192" tIns="47096" rIns="94192" bIns="47096" rtlCol="0"/>
          <a:lstStyle>
            <a:lvl1pPr algn="r">
              <a:defRPr sz="1200"/>
            </a:lvl1pPr>
          </a:lstStyle>
          <a:p>
            <a:fld id="{866D81A9-CFC2-4640-899E-DD3E177BE50A}" type="datetimeFigureOut">
              <a:rPr lang="en-US" smtClean="0"/>
              <a:t>5/24/2024</a:t>
            </a:fld>
            <a:endParaRPr lang="en-US" dirty="0"/>
          </a:p>
        </p:txBody>
      </p:sp>
      <p:sp>
        <p:nvSpPr>
          <p:cNvPr id="4" name="Footer Placeholder 3">
            <a:extLst>
              <a:ext uri="{FF2B5EF4-FFF2-40B4-BE49-F238E27FC236}">
                <a16:creationId xmlns:a16="http://schemas.microsoft.com/office/drawing/2014/main" id="{407DF0FD-84A5-462F-A0AC-B2CEF6020C45}"/>
              </a:ext>
            </a:extLst>
          </p:cNvPr>
          <p:cNvSpPr>
            <a:spLocks noGrp="1"/>
          </p:cNvSpPr>
          <p:nvPr>
            <p:ph type="ftr" sz="quarter" idx="2"/>
          </p:nvPr>
        </p:nvSpPr>
        <p:spPr>
          <a:xfrm>
            <a:off x="0" y="8914407"/>
            <a:ext cx="3076363" cy="470894"/>
          </a:xfrm>
          <a:prstGeom prst="rect">
            <a:avLst/>
          </a:prstGeom>
        </p:spPr>
        <p:txBody>
          <a:bodyPr vert="horz" lIns="94192" tIns="47096" rIns="94192" bIns="47096"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5D85C710-014C-4C89-9B64-843B9863CEBF}"/>
              </a:ext>
            </a:extLst>
          </p:cNvPr>
          <p:cNvSpPr>
            <a:spLocks noGrp="1"/>
          </p:cNvSpPr>
          <p:nvPr>
            <p:ph type="sldNum" sz="quarter" idx="3"/>
          </p:nvPr>
        </p:nvSpPr>
        <p:spPr>
          <a:xfrm>
            <a:off x="4021294" y="8914407"/>
            <a:ext cx="3076363" cy="470894"/>
          </a:xfrm>
          <a:prstGeom prst="rect">
            <a:avLst/>
          </a:prstGeom>
        </p:spPr>
        <p:txBody>
          <a:bodyPr vert="horz" lIns="94192" tIns="47096" rIns="94192" bIns="47096" rtlCol="0" anchor="b"/>
          <a:lstStyle>
            <a:lvl1pPr algn="r">
              <a:defRPr sz="1200"/>
            </a:lvl1pPr>
          </a:lstStyle>
          <a:p>
            <a:fld id="{FEC605DA-80A8-4B7B-B889-6C5700BB4CEA}" type="slidenum">
              <a:rPr lang="en-US" smtClean="0"/>
              <a:t>‹#›</a:t>
            </a:fld>
            <a:endParaRPr lang="en-US" dirty="0"/>
          </a:p>
        </p:txBody>
      </p:sp>
    </p:spTree>
    <p:extLst>
      <p:ext uri="{BB962C8B-B14F-4D97-AF65-F5344CB8AC3E}">
        <p14:creationId xmlns:p14="http://schemas.microsoft.com/office/powerpoint/2010/main" val="2166539220"/>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4T20:38:20.364"/>
    </inkml:context>
    <inkml:brush xml:id="br0">
      <inkml:brushProperty name="width" value="0.35" units="cm"/>
      <inkml:brushProperty name="height" value="0.35" units="cm"/>
      <inkml:brushProperty name="color" value="#FF0066"/>
    </inkml:brush>
  </inkml:definitions>
  <inkml:trace contextRef="#ctx0" brushRef="#br0">2809 729 24575,'0'0'0,"0"-1"0,-1 0 0,1 1 0,0-1 0,-1 0 0,1 0 0,-1 0 0,1 1 0,-1-1 0,1 0 0,-1 1 0,1-1 0,-1 0 0,0 1 0,1-1 0,-1 1 0,0-1 0,0 1 0,-1-1 0,-17-9 0,15 8 0,-22-9 0,-1 0 0,0 2 0,-31-5 0,-88-12 0,100 18 0,-76-12 0,-163-25 0,-2 20 0,49 23 0,166 5 0,-93 17 0,74-2 0,2 4 0,1 4 0,1 4 0,1 3 0,2 5 0,2 2 0,-111 75 0,151-86 0,2 2 0,1 2 0,2 1 0,1 2 0,2 2 0,-52 75 0,64-79 0,2 0 0,1 1 0,1 1 0,3 1 0,1 1 0,1 0 0,2 0 0,2 1 0,-5 46 0,10-38 0,2 0 0,8 87 0,-2-100 0,2-1 0,1 0 0,2-1 0,22 57 0,-11-46 0,2-1 0,2 0 0,1-2 0,2-1 0,2-1 0,1-2 0,2-1 0,2-1 0,0-2 0,3-1 0,0-2 0,82 47 0,-26-28 0,2-5 0,2-4 0,191 51 0,319 31 0,-561-113 0,615 98 0,2-24 0,254 13 0,1159 11 0,-837-133 0,-566-14-156,568-21-237,-79 52-584,-660 9 625,1683 26 283,-654 13-837,2-47-1,196-132 907,-1283 71 0,799-235 0,-647 90-486,-440 147 241,249-148 1,-345 177 351,-2-3-1,-1-2 0,-3-3 1,55-59-1,-80 72 208,-1-2 0,-2-1 0,-1-1 0,-2-1 0,-2-2 0,-2 0 0,25-66 0,-33 66-112,-1-1 1,-1 0 0,-3 0-1,-2-1 1,-1 0 0,-2 0 0,-4-44-1,-1 55-195,-1 0-1,-2 1 0,-2 0 1,0 0-1,-2 0 0,-2 1 1,0 0-1,-2 1 1,-1 0-1,-22-31 0,13 27-6,-1 1 0,-2 2 0,-2 0 0,-56-48 0,40 44 0,-1 2 0,-97-51 0,62 45 0,-97-31 0,-87-11 0,-385-57-303,-11 57-364,-672 29-302,-832 73-891,-497 87 1410,-807 120-1096,1653-130 1112,499-31-681,1309-68 1109,-1293 69-1083,2-38 871,957-32 281,42-2 178,39-3-181,38 0 104,-221-6 1796,359 10-3982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70895"/>
          </a:xfrm>
          <a:prstGeom prst="rect">
            <a:avLst/>
          </a:prstGeom>
        </p:spPr>
        <p:txBody>
          <a:bodyPr vert="horz" lIns="94192" tIns="47096" rIns="94192" bIns="47096" rtlCol="0"/>
          <a:lstStyle>
            <a:lvl1pPr algn="l">
              <a:defRPr sz="1200"/>
            </a:lvl1pPr>
          </a:lstStyle>
          <a:p>
            <a:endParaRPr lang="en-US" dirty="0"/>
          </a:p>
        </p:txBody>
      </p:sp>
      <p:sp>
        <p:nvSpPr>
          <p:cNvPr id="3" name="Date Placeholder 2"/>
          <p:cNvSpPr>
            <a:spLocks noGrp="1"/>
          </p:cNvSpPr>
          <p:nvPr>
            <p:ph type="dt" idx="1"/>
          </p:nvPr>
        </p:nvSpPr>
        <p:spPr>
          <a:xfrm>
            <a:off x="4021294" y="0"/>
            <a:ext cx="3076363" cy="470895"/>
          </a:xfrm>
          <a:prstGeom prst="rect">
            <a:avLst/>
          </a:prstGeom>
        </p:spPr>
        <p:txBody>
          <a:bodyPr vert="horz" lIns="94192" tIns="47096" rIns="94192" bIns="47096" rtlCol="0"/>
          <a:lstStyle>
            <a:lvl1pPr algn="r">
              <a:defRPr sz="1200"/>
            </a:lvl1pPr>
          </a:lstStyle>
          <a:p>
            <a:fld id="{AA1E50F4-C55A-473A-A70B-4B042EF011A9}" type="datetimeFigureOut">
              <a:rPr lang="en-US" smtClean="0"/>
              <a:t>5/24/2024</a:t>
            </a:fld>
            <a:endParaRPr lang="en-US" dirty="0"/>
          </a:p>
        </p:txBody>
      </p:sp>
      <p:sp>
        <p:nvSpPr>
          <p:cNvPr id="4" name="Slide Image Placeholder 3"/>
          <p:cNvSpPr>
            <a:spLocks noGrp="1" noRot="1" noChangeAspect="1"/>
          </p:cNvSpPr>
          <p:nvPr>
            <p:ph type="sldImg" idx="2"/>
          </p:nvPr>
        </p:nvSpPr>
        <p:spPr>
          <a:xfrm>
            <a:off x="735013" y="1173163"/>
            <a:ext cx="5629275" cy="3167062"/>
          </a:xfrm>
          <a:prstGeom prst="rect">
            <a:avLst/>
          </a:prstGeom>
          <a:noFill/>
          <a:ln w="12700">
            <a:solidFill>
              <a:prstClr val="black"/>
            </a:solidFill>
          </a:ln>
        </p:spPr>
        <p:txBody>
          <a:bodyPr vert="horz" lIns="94192" tIns="47096" rIns="94192" bIns="47096" rtlCol="0" anchor="ctr"/>
          <a:lstStyle/>
          <a:p>
            <a:endParaRPr lang="en-US" dirty="0"/>
          </a:p>
        </p:txBody>
      </p:sp>
      <p:sp>
        <p:nvSpPr>
          <p:cNvPr id="5" name="Notes Placeholder 4"/>
          <p:cNvSpPr>
            <a:spLocks noGrp="1"/>
          </p:cNvSpPr>
          <p:nvPr>
            <p:ph type="body" sz="quarter" idx="3"/>
          </p:nvPr>
        </p:nvSpPr>
        <p:spPr>
          <a:xfrm>
            <a:off x="709930" y="4516676"/>
            <a:ext cx="5679440" cy="3695462"/>
          </a:xfrm>
          <a:prstGeom prst="rect">
            <a:avLst/>
          </a:prstGeom>
        </p:spPr>
        <p:txBody>
          <a:bodyPr vert="horz" lIns="94192" tIns="47096" rIns="94192" bIns="4709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4407"/>
            <a:ext cx="3076363" cy="470894"/>
          </a:xfrm>
          <a:prstGeom prst="rect">
            <a:avLst/>
          </a:prstGeom>
        </p:spPr>
        <p:txBody>
          <a:bodyPr vert="horz" lIns="94192" tIns="47096" rIns="94192" bIns="47096"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1294" y="8914407"/>
            <a:ext cx="3076363" cy="470894"/>
          </a:xfrm>
          <a:prstGeom prst="rect">
            <a:avLst/>
          </a:prstGeom>
        </p:spPr>
        <p:txBody>
          <a:bodyPr vert="horz" lIns="94192" tIns="47096" rIns="94192" bIns="47096" rtlCol="0" anchor="b"/>
          <a:lstStyle>
            <a:lvl1pPr algn="r">
              <a:defRPr sz="1200"/>
            </a:lvl1pPr>
          </a:lstStyle>
          <a:p>
            <a:fld id="{F3544625-0ADF-4414-89A2-9E135F0C849F}" type="slidenum">
              <a:rPr lang="en-US" smtClean="0"/>
              <a:t>‹#›</a:t>
            </a:fld>
            <a:endParaRPr lang="en-US" dirty="0"/>
          </a:p>
        </p:txBody>
      </p:sp>
    </p:spTree>
    <p:extLst>
      <p:ext uri="{BB962C8B-B14F-4D97-AF65-F5344CB8AC3E}">
        <p14:creationId xmlns:p14="http://schemas.microsoft.com/office/powerpoint/2010/main" val="11222280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544625-0ADF-4414-89A2-9E135F0C849F}" type="slidenum">
              <a:rPr lang="en-US" smtClean="0"/>
              <a:t>1</a:t>
            </a:fld>
            <a:endParaRPr lang="en-US" dirty="0"/>
          </a:p>
        </p:txBody>
      </p:sp>
    </p:spTree>
    <p:extLst>
      <p:ext uri="{BB962C8B-B14F-4D97-AF65-F5344CB8AC3E}">
        <p14:creationId xmlns:p14="http://schemas.microsoft.com/office/powerpoint/2010/main" val="37498086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26</a:t>
            </a:fld>
            <a:endParaRPr lang="en-US" dirty="0"/>
          </a:p>
        </p:txBody>
      </p:sp>
    </p:spTree>
    <p:extLst>
      <p:ext uri="{BB962C8B-B14F-4D97-AF65-F5344CB8AC3E}">
        <p14:creationId xmlns:p14="http://schemas.microsoft.com/office/powerpoint/2010/main" val="29580510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27</a:t>
            </a:fld>
            <a:endParaRPr lang="en-US" dirty="0"/>
          </a:p>
        </p:txBody>
      </p:sp>
    </p:spTree>
    <p:extLst>
      <p:ext uri="{BB962C8B-B14F-4D97-AF65-F5344CB8AC3E}">
        <p14:creationId xmlns:p14="http://schemas.microsoft.com/office/powerpoint/2010/main" val="36304408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28</a:t>
            </a:fld>
            <a:endParaRPr lang="en-US" dirty="0"/>
          </a:p>
        </p:txBody>
      </p:sp>
    </p:spTree>
    <p:extLst>
      <p:ext uri="{BB962C8B-B14F-4D97-AF65-F5344CB8AC3E}">
        <p14:creationId xmlns:p14="http://schemas.microsoft.com/office/powerpoint/2010/main" val="21535846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29</a:t>
            </a:fld>
            <a:endParaRPr lang="en-US" dirty="0"/>
          </a:p>
        </p:txBody>
      </p:sp>
    </p:spTree>
    <p:extLst>
      <p:ext uri="{BB962C8B-B14F-4D97-AF65-F5344CB8AC3E}">
        <p14:creationId xmlns:p14="http://schemas.microsoft.com/office/powerpoint/2010/main" val="42220170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30</a:t>
            </a:fld>
            <a:endParaRPr lang="en-US" dirty="0"/>
          </a:p>
        </p:txBody>
      </p:sp>
    </p:spTree>
    <p:extLst>
      <p:ext uri="{BB962C8B-B14F-4D97-AF65-F5344CB8AC3E}">
        <p14:creationId xmlns:p14="http://schemas.microsoft.com/office/powerpoint/2010/main" val="34349975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32</a:t>
            </a:fld>
            <a:endParaRPr lang="en-US" dirty="0"/>
          </a:p>
        </p:txBody>
      </p:sp>
    </p:spTree>
    <p:extLst>
      <p:ext uri="{BB962C8B-B14F-4D97-AF65-F5344CB8AC3E}">
        <p14:creationId xmlns:p14="http://schemas.microsoft.com/office/powerpoint/2010/main" val="31916127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33</a:t>
            </a:fld>
            <a:endParaRPr lang="en-US" dirty="0"/>
          </a:p>
        </p:txBody>
      </p:sp>
    </p:spTree>
    <p:extLst>
      <p:ext uri="{BB962C8B-B14F-4D97-AF65-F5344CB8AC3E}">
        <p14:creationId xmlns:p14="http://schemas.microsoft.com/office/powerpoint/2010/main" val="4092112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34</a:t>
            </a:fld>
            <a:endParaRPr lang="en-US" dirty="0"/>
          </a:p>
        </p:txBody>
      </p:sp>
    </p:spTree>
    <p:extLst>
      <p:ext uri="{BB962C8B-B14F-4D97-AF65-F5344CB8AC3E}">
        <p14:creationId xmlns:p14="http://schemas.microsoft.com/office/powerpoint/2010/main" val="21793973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35</a:t>
            </a:fld>
            <a:endParaRPr lang="en-US" dirty="0"/>
          </a:p>
        </p:txBody>
      </p:sp>
    </p:spTree>
    <p:extLst>
      <p:ext uri="{BB962C8B-B14F-4D97-AF65-F5344CB8AC3E}">
        <p14:creationId xmlns:p14="http://schemas.microsoft.com/office/powerpoint/2010/main" val="8819811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36</a:t>
            </a:fld>
            <a:endParaRPr lang="en-US" dirty="0"/>
          </a:p>
        </p:txBody>
      </p:sp>
    </p:spTree>
    <p:extLst>
      <p:ext uri="{BB962C8B-B14F-4D97-AF65-F5344CB8AC3E}">
        <p14:creationId xmlns:p14="http://schemas.microsoft.com/office/powerpoint/2010/main" val="13259313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2</a:t>
            </a:fld>
            <a:endParaRPr lang="en-US" dirty="0"/>
          </a:p>
        </p:txBody>
      </p:sp>
    </p:spTree>
    <p:extLst>
      <p:ext uri="{BB962C8B-B14F-4D97-AF65-F5344CB8AC3E}">
        <p14:creationId xmlns:p14="http://schemas.microsoft.com/office/powerpoint/2010/main" val="27023342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37</a:t>
            </a:fld>
            <a:endParaRPr lang="en-US" dirty="0"/>
          </a:p>
        </p:txBody>
      </p:sp>
    </p:spTree>
    <p:extLst>
      <p:ext uri="{BB962C8B-B14F-4D97-AF65-F5344CB8AC3E}">
        <p14:creationId xmlns:p14="http://schemas.microsoft.com/office/powerpoint/2010/main" val="29627258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38</a:t>
            </a:fld>
            <a:endParaRPr lang="en-US" dirty="0"/>
          </a:p>
        </p:txBody>
      </p:sp>
    </p:spTree>
    <p:extLst>
      <p:ext uri="{BB962C8B-B14F-4D97-AF65-F5344CB8AC3E}">
        <p14:creationId xmlns:p14="http://schemas.microsoft.com/office/powerpoint/2010/main" val="15150318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39</a:t>
            </a:fld>
            <a:endParaRPr lang="en-US" dirty="0"/>
          </a:p>
        </p:txBody>
      </p:sp>
    </p:spTree>
    <p:extLst>
      <p:ext uri="{BB962C8B-B14F-4D97-AF65-F5344CB8AC3E}">
        <p14:creationId xmlns:p14="http://schemas.microsoft.com/office/powerpoint/2010/main" val="11824419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40</a:t>
            </a:fld>
            <a:endParaRPr lang="en-US" dirty="0"/>
          </a:p>
        </p:txBody>
      </p:sp>
    </p:spTree>
    <p:extLst>
      <p:ext uri="{BB962C8B-B14F-4D97-AF65-F5344CB8AC3E}">
        <p14:creationId xmlns:p14="http://schemas.microsoft.com/office/powerpoint/2010/main" val="9683324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41</a:t>
            </a:fld>
            <a:endParaRPr lang="en-US" dirty="0"/>
          </a:p>
        </p:txBody>
      </p:sp>
    </p:spTree>
    <p:extLst>
      <p:ext uri="{BB962C8B-B14F-4D97-AF65-F5344CB8AC3E}">
        <p14:creationId xmlns:p14="http://schemas.microsoft.com/office/powerpoint/2010/main" val="3121662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42</a:t>
            </a:fld>
            <a:endParaRPr lang="en-US" dirty="0"/>
          </a:p>
        </p:txBody>
      </p:sp>
    </p:spTree>
    <p:extLst>
      <p:ext uri="{BB962C8B-B14F-4D97-AF65-F5344CB8AC3E}">
        <p14:creationId xmlns:p14="http://schemas.microsoft.com/office/powerpoint/2010/main" val="18139294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43</a:t>
            </a:fld>
            <a:endParaRPr lang="en-US" dirty="0"/>
          </a:p>
        </p:txBody>
      </p:sp>
    </p:spTree>
    <p:extLst>
      <p:ext uri="{BB962C8B-B14F-4D97-AF65-F5344CB8AC3E}">
        <p14:creationId xmlns:p14="http://schemas.microsoft.com/office/powerpoint/2010/main" val="627609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44</a:t>
            </a:fld>
            <a:endParaRPr lang="en-US" dirty="0"/>
          </a:p>
        </p:txBody>
      </p:sp>
    </p:spTree>
    <p:extLst>
      <p:ext uri="{BB962C8B-B14F-4D97-AF65-F5344CB8AC3E}">
        <p14:creationId xmlns:p14="http://schemas.microsoft.com/office/powerpoint/2010/main" val="30465926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45</a:t>
            </a:fld>
            <a:endParaRPr lang="en-US" dirty="0"/>
          </a:p>
        </p:txBody>
      </p:sp>
    </p:spTree>
    <p:extLst>
      <p:ext uri="{BB962C8B-B14F-4D97-AF65-F5344CB8AC3E}">
        <p14:creationId xmlns:p14="http://schemas.microsoft.com/office/powerpoint/2010/main" val="41798173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49</a:t>
            </a:fld>
            <a:endParaRPr lang="en-US" dirty="0"/>
          </a:p>
        </p:txBody>
      </p:sp>
    </p:spTree>
    <p:extLst>
      <p:ext uri="{BB962C8B-B14F-4D97-AF65-F5344CB8AC3E}">
        <p14:creationId xmlns:p14="http://schemas.microsoft.com/office/powerpoint/2010/main" val="10281250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8</a:t>
            </a:fld>
            <a:endParaRPr lang="en-US" dirty="0"/>
          </a:p>
        </p:txBody>
      </p:sp>
    </p:spTree>
    <p:extLst>
      <p:ext uri="{BB962C8B-B14F-4D97-AF65-F5344CB8AC3E}">
        <p14:creationId xmlns:p14="http://schemas.microsoft.com/office/powerpoint/2010/main" val="27896800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50</a:t>
            </a:fld>
            <a:endParaRPr lang="en-US" dirty="0"/>
          </a:p>
        </p:txBody>
      </p:sp>
    </p:spTree>
    <p:extLst>
      <p:ext uri="{BB962C8B-B14F-4D97-AF65-F5344CB8AC3E}">
        <p14:creationId xmlns:p14="http://schemas.microsoft.com/office/powerpoint/2010/main" val="967797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51</a:t>
            </a:fld>
            <a:endParaRPr lang="en-US" dirty="0"/>
          </a:p>
        </p:txBody>
      </p:sp>
    </p:spTree>
    <p:extLst>
      <p:ext uri="{BB962C8B-B14F-4D97-AF65-F5344CB8AC3E}">
        <p14:creationId xmlns:p14="http://schemas.microsoft.com/office/powerpoint/2010/main" val="6248139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52</a:t>
            </a:fld>
            <a:endParaRPr lang="en-US" dirty="0"/>
          </a:p>
        </p:txBody>
      </p:sp>
    </p:spTree>
    <p:extLst>
      <p:ext uri="{BB962C8B-B14F-4D97-AF65-F5344CB8AC3E}">
        <p14:creationId xmlns:p14="http://schemas.microsoft.com/office/powerpoint/2010/main" val="28246751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54</a:t>
            </a:fld>
            <a:endParaRPr lang="en-US" dirty="0"/>
          </a:p>
        </p:txBody>
      </p:sp>
    </p:spTree>
    <p:extLst>
      <p:ext uri="{BB962C8B-B14F-4D97-AF65-F5344CB8AC3E}">
        <p14:creationId xmlns:p14="http://schemas.microsoft.com/office/powerpoint/2010/main" val="5021593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55</a:t>
            </a:fld>
            <a:endParaRPr lang="en-US" dirty="0"/>
          </a:p>
        </p:txBody>
      </p:sp>
    </p:spTree>
    <p:extLst>
      <p:ext uri="{BB962C8B-B14F-4D97-AF65-F5344CB8AC3E}">
        <p14:creationId xmlns:p14="http://schemas.microsoft.com/office/powerpoint/2010/main" val="36230997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56</a:t>
            </a:fld>
            <a:endParaRPr lang="en-US" dirty="0"/>
          </a:p>
        </p:txBody>
      </p:sp>
    </p:spTree>
    <p:extLst>
      <p:ext uri="{BB962C8B-B14F-4D97-AF65-F5344CB8AC3E}">
        <p14:creationId xmlns:p14="http://schemas.microsoft.com/office/powerpoint/2010/main" val="34778903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57</a:t>
            </a:fld>
            <a:endParaRPr lang="en-US" dirty="0"/>
          </a:p>
        </p:txBody>
      </p:sp>
    </p:spTree>
    <p:extLst>
      <p:ext uri="{BB962C8B-B14F-4D97-AF65-F5344CB8AC3E}">
        <p14:creationId xmlns:p14="http://schemas.microsoft.com/office/powerpoint/2010/main" val="7065009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58</a:t>
            </a:fld>
            <a:endParaRPr lang="en-US" dirty="0"/>
          </a:p>
        </p:txBody>
      </p:sp>
    </p:spTree>
    <p:extLst>
      <p:ext uri="{BB962C8B-B14F-4D97-AF65-F5344CB8AC3E}">
        <p14:creationId xmlns:p14="http://schemas.microsoft.com/office/powerpoint/2010/main" val="7343584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59</a:t>
            </a:fld>
            <a:endParaRPr lang="en-US" dirty="0"/>
          </a:p>
        </p:txBody>
      </p:sp>
    </p:spTree>
    <p:extLst>
      <p:ext uri="{BB962C8B-B14F-4D97-AF65-F5344CB8AC3E}">
        <p14:creationId xmlns:p14="http://schemas.microsoft.com/office/powerpoint/2010/main" val="20958018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60</a:t>
            </a:fld>
            <a:endParaRPr lang="en-US" dirty="0"/>
          </a:p>
        </p:txBody>
      </p:sp>
    </p:spTree>
    <p:extLst>
      <p:ext uri="{BB962C8B-B14F-4D97-AF65-F5344CB8AC3E}">
        <p14:creationId xmlns:p14="http://schemas.microsoft.com/office/powerpoint/2010/main" val="15267292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9</a:t>
            </a:fld>
            <a:endParaRPr lang="en-US" dirty="0"/>
          </a:p>
        </p:txBody>
      </p:sp>
    </p:spTree>
    <p:extLst>
      <p:ext uri="{BB962C8B-B14F-4D97-AF65-F5344CB8AC3E}">
        <p14:creationId xmlns:p14="http://schemas.microsoft.com/office/powerpoint/2010/main" val="17568938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63</a:t>
            </a:fld>
            <a:endParaRPr lang="en-US" dirty="0"/>
          </a:p>
        </p:txBody>
      </p:sp>
    </p:spTree>
    <p:extLst>
      <p:ext uri="{BB962C8B-B14F-4D97-AF65-F5344CB8AC3E}">
        <p14:creationId xmlns:p14="http://schemas.microsoft.com/office/powerpoint/2010/main" val="41406222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64</a:t>
            </a:fld>
            <a:endParaRPr lang="en-US" dirty="0"/>
          </a:p>
        </p:txBody>
      </p:sp>
    </p:spTree>
    <p:extLst>
      <p:ext uri="{BB962C8B-B14F-4D97-AF65-F5344CB8AC3E}">
        <p14:creationId xmlns:p14="http://schemas.microsoft.com/office/powerpoint/2010/main" val="214327313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65</a:t>
            </a:fld>
            <a:endParaRPr lang="en-US" dirty="0"/>
          </a:p>
        </p:txBody>
      </p:sp>
    </p:spTree>
    <p:extLst>
      <p:ext uri="{BB962C8B-B14F-4D97-AF65-F5344CB8AC3E}">
        <p14:creationId xmlns:p14="http://schemas.microsoft.com/office/powerpoint/2010/main" val="2448820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66</a:t>
            </a:fld>
            <a:endParaRPr lang="en-US" dirty="0"/>
          </a:p>
        </p:txBody>
      </p:sp>
    </p:spTree>
    <p:extLst>
      <p:ext uri="{BB962C8B-B14F-4D97-AF65-F5344CB8AC3E}">
        <p14:creationId xmlns:p14="http://schemas.microsoft.com/office/powerpoint/2010/main" val="409194128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67</a:t>
            </a:fld>
            <a:endParaRPr lang="en-US" dirty="0"/>
          </a:p>
        </p:txBody>
      </p:sp>
    </p:spTree>
    <p:extLst>
      <p:ext uri="{BB962C8B-B14F-4D97-AF65-F5344CB8AC3E}">
        <p14:creationId xmlns:p14="http://schemas.microsoft.com/office/powerpoint/2010/main" val="2494007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68</a:t>
            </a:fld>
            <a:endParaRPr lang="en-US" dirty="0"/>
          </a:p>
        </p:txBody>
      </p:sp>
    </p:spTree>
    <p:extLst>
      <p:ext uri="{BB962C8B-B14F-4D97-AF65-F5344CB8AC3E}">
        <p14:creationId xmlns:p14="http://schemas.microsoft.com/office/powerpoint/2010/main" val="284313749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69</a:t>
            </a:fld>
            <a:endParaRPr lang="en-US" dirty="0"/>
          </a:p>
        </p:txBody>
      </p:sp>
    </p:spTree>
    <p:extLst>
      <p:ext uri="{BB962C8B-B14F-4D97-AF65-F5344CB8AC3E}">
        <p14:creationId xmlns:p14="http://schemas.microsoft.com/office/powerpoint/2010/main" val="255666930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70</a:t>
            </a:fld>
            <a:endParaRPr lang="en-US" dirty="0"/>
          </a:p>
        </p:txBody>
      </p:sp>
    </p:spTree>
    <p:extLst>
      <p:ext uri="{BB962C8B-B14F-4D97-AF65-F5344CB8AC3E}">
        <p14:creationId xmlns:p14="http://schemas.microsoft.com/office/powerpoint/2010/main" val="6907566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544625-0ADF-4414-89A2-9E135F0C849F}" type="slidenum">
              <a:rPr lang="en-US" smtClean="0"/>
              <a:t>72</a:t>
            </a:fld>
            <a:endParaRPr lang="en-US" dirty="0"/>
          </a:p>
        </p:txBody>
      </p:sp>
    </p:spTree>
    <p:extLst>
      <p:ext uri="{BB962C8B-B14F-4D97-AF65-F5344CB8AC3E}">
        <p14:creationId xmlns:p14="http://schemas.microsoft.com/office/powerpoint/2010/main" val="204834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10</a:t>
            </a:fld>
            <a:endParaRPr lang="en-US" dirty="0"/>
          </a:p>
        </p:txBody>
      </p:sp>
    </p:spTree>
    <p:extLst>
      <p:ext uri="{BB962C8B-B14F-4D97-AF65-F5344CB8AC3E}">
        <p14:creationId xmlns:p14="http://schemas.microsoft.com/office/powerpoint/2010/main" val="1096022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20</a:t>
            </a:fld>
            <a:endParaRPr lang="en-US" dirty="0"/>
          </a:p>
        </p:txBody>
      </p:sp>
    </p:spTree>
    <p:extLst>
      <p:ext uri="{BB962C8B-B14F-4D97-AF65-F5344CB8AC3E}">
        <p14:creationId xmlns:p14="http://schemas.microsoft.com/office/powerpoint/2010/main" val="16810358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23</a:t>
            </a:fld>
            <a:endParaRPr lang="en-US" dirty="0"/>
          </a:p>
        </p:txBody>
      </p:sp>
    </p:spTree>
    <p:extLst>
      <p:ext uri="{BB962C8B-B14F-4D97-AF65-F5344CB8AC3E}">
        <p14:creationId xmlns:p14="http://schemas.microsoft.com/office/powerpoint/2010/main" val="6847469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24</a:t>
            </a:fld>
            <a:endParaRPr lang="en-US" dirty="0"/>
          </a:p>
        </p:txBody>
      </p:sp>
    </p:spTree>
    <p:extLst>
      <p:ext uri="{BB962C8B-B14F-4D97-AF65-F5344CB8AC3E}">
        <p14:creationId xmlns:p14="http://schemas.microsoft.com/office/powerpoint/2010/main" val="3143574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25</a:t>
            </a:fld>
            <a:endParaRPr lang="en-US" dirty="0"/>
          </a:p>
        </p:txBody>
      </p:sp>
    </p:spTree>
    <p:extLst>
      <p:ext uri="{BB962C8B-B14F-4D97-AF65-F5344CB8AC3E}">
        <p14:creationId xmlns:p14="http://schemas.microsoft.com/office/powerpoint/2010/main" val="16470911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87DE6118-2437-4B30-8E3C-4D2BE6020583}" type="datetimeFigureOut">
              <a:rPr lang="en-US" smtClean="0"/>
              <a:pPr/>
              <a:t>5/24/2024</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25677483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5/24/2024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094826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5/24/2024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5875503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5/24/2024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7131916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5/24/2024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2344106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5/24/2024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9564180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5/24/2024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1265323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extLst>
      <p:ext uri="{BB962C8B-B14F-4D97-AF65-F5344CB8AC3E}">
        <p14:creationId xmlns:p14="http://schemas.microsoft.com/office/powerpoint/2010/main" val="21586501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4149640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658611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5/24/2024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1192144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5/24/2024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4238157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5/24/2024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138528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5/24/2024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605192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87DE6118-2437-4B30-8E3C-4D2BE6020583}" type="datetimeFigureOut">
              <a:rPr lang="en-US" smtClean="0"/>
              <a:t>5/24/2024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4283035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5/24/2024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008096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5/24/2024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1033213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7DE6118-2437-4B30-8E3C-4D2BE6020583}" type="datetimeFigureOut">
              <a:rPr lang="en-US" smtClean="0"/>
              <a:pPr/>
              <a:t>5/24/2024</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4256693068"/>
      </p:ext>
    </p:extLst>
  </p:cSld>
  <p:clrMap bg1="dk1" tx1="lt1" bg2="dk2" tx2="lt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 id="2147483866" r:id="rId12"/>
    <p:sldLayoutId id="2147483867" r:id="rId13"/>
    <p:sldLayoutId id="2147483868" r:id="rId14"/>
    <p:sldLayoutId id="2147483869" r:id="rId15"/>
    <p:sldLayoutId id="2147483870" r:id="rId16"/>
    <p:sldLayoutId id="2147483871"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57.png"/></Relationships>
</file>

<file path=ppt/slides/_rels/slide7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ight sky with mountains far away on the horizon">
            <a:extLst>
              <a:ext uri="{FF2B5EF4-FFF2-40B4-BE49-F238E27FC236}">
                <a16:creationId xmlns:a16="http://schemas.microsoft.com/office/drawing/2014/main" id="{7C454B0C-0819-4D56-9275-BCE254DA659D}"/>
              </a:ext>
            </a:extLst>
          </p:cNvPr>
          <p:cNvPicPr>
            <a:picLocks noChangeAspect="1"/>
          </p:cNvPicPr>
          <p:nvPr/>
        </p:nvPicPr>
        <p:blipFill rotWithShape="1">
          <a:blip r:embed="rId3">
            <a:alphaModFix amt="20000"/>
            <a:extLst>
              <a:ext uri="{28A0092B-C50C-407E-A947-70E740481C1C}">
                <a14:useLocalDpi xmlns:a14="http://schemas.microsoft.com/office/drawing/2010/main"/>
              </a:ext>
            </a:extLst>
          </a:blip>
          <a:srcRect/>
          <a:stretch/>
        </p:blipFill>
        <p:spPr>
          <a:xfrm>
            <a:off x="0" y="-114285"/>
            <a:ext cx="12191980" cy="6857990"/>
          </a:xfrm>
          <a:prstGeom prst="rect">
            <a:avLst/>
          </a:prstGeom>
        </p:spPr>
      </p:pic>
      <p:sp>
        <p:nvSpPr>
          <p:cNvPr id="2" name="Title 1">
            <a:extLst>
              <a:ext uri="{FF2B5EF4-FFF2-40B4-BE49-F238E27FC236}">
                <a16:creationId xmlns:a16="http://schemas.microsoft.com/office/drawing/2014/main" id="{340C7600-5BA8-4A54-887F-74AF87750A31}"/>
              </a:ext>
            </a:extLst>
          </p:cNvPr>
          <p:cNvSpPr>
            <a:spLocks noGrp="1"/>
          </p:cNvSpPr>
          <p:nvPr>
            <p:ph type="ctrTitle"/>
          </p:nvPr>
        </p:nvSpPr>
        <p:spPr>
          <a:xfrm>
            <a:off x="128225" y="114295"/>
            <a:ext cx="11916630" cy="1499023"/>
          </a:xfrm>
        </p:spPr>
        <p:txBody>
          <a:bodyPr>
            <a:normAutofit/>
          </a:bodyPr>
          <a:lstStyle/>
          <a:p>
            <a:r>
              <a:rPr lang="en-US" sz="6000" b="1" dirty="0"/>
              <a:t>Light from the Sanctuary</a:t>
            </a:r>
          </a:p>
        </p:txBody>
      </p:sp>
      <p:sp>
        <p:nvSpPr>
          <p:cNvPr id="3" name="Subtitle 2">
            <a:extLst>
              <a:ext uri="{FF2B5EF4-FFF2-40B4-BE49-F238E27FC236}">
                <a16:creationId xmlns:a16="http://schemas.microsoft.com/office/drawing/2014/main" id="{AE584786-6548-4BB4-95FD-977AD1F362C6}"/>
              </a:ext>
            </a:extLst>
          </p:cNvPr>
          <p:cNvSpPr>
            <a:spLocks noGrp="1"/>
          </p:cNvSpPr>
          <p:nvPr>
            <p:ph type="subTitle" idx="1"/>
          </p:nvPr>
        </p:nvSpPr>
        <p:spPr>
          <a:xfrm>
            <a:off x="1452880" y="1841898"/>
            <a:ext cx="9707245" cy="4539851"/>
          </a:xfrm>
        </p:spPr>
        <p:txBody>
          <a:bodyPr>
            <a:noAutofit/>
          </a:bodyPr>
          <a:lstStyle/>
          <a:p>
            <a:r>
              <a:rPr lang="en-US" sz="3600" b="1" dirty="0">
                <a:solidFill>
                  <a:schemeClr val="accent1">
                    <a:lumMod val="40000"/>
                    <a:lumOff val="60000"/>
                  </a:schemeClr>
                </a:solidFill>
              </a:rPr>
              <a:t>Daniel 7-8, Hebrews 7-8</a:t>
            </a:r>
          </a:p>
          <a:p>
            <a:r>
              <a:rPr lang="en-US" sz="3600" b="1" dirty="0">
                <a:solidFill>
                  <a:schemeClr val="accent1">
                    <a:lumMod val="40000"/>
                    <a:lumOff val="60000"/>
                  </a:schemeClr>
                </a:solidFill>
              </a:rPr>
              <a:t>The Great Controversy Ch. 22, 23, 24, 28</a:t>
            </a:r>
          </a:p>
          <a:p>
            <a:endParaRPr lang="en-US" sz="1100" dirty="0">
              <a:solidFill>
                <a:schemeClr val="accent1">
                  <a:lumMod val="40000"/>
                  <a:lumOff val="60000"/>
                </a:schemeClr>
              </a:solidFill>
            </a:endParaRPr>
          </a:p>
          <a:p>
            <a:endParaRPr lang="en-US" sz="2400" dirty="0">
              <a:solidFill>
                <a:schemeClr val="accent1">
                  <a:lumMod val="40000"/>
                  <a:lumOff val="60000"/>
                </a:schemeClr>
              </a:solidFill>
            </a:endParaRPr>
          </a:p>
          <a:p>
            <a:endParaRPr lang="en-US" sz="2400" dirty="0">
              <a:solidFill>
                <a:schemeClr val="accent1">
                  <a:lumMod val="40000"/>
                  <a:lumOff val="60000"/>
                </a:schemeClr>
              </a:solidFill>
            </a:endParaRPr>
          </a:p>
          <a:p>
            <a:endParaRPr lang="en-US" sz="2400" dirty="0">
              <a:solidFill>
                <a:schemeClr val="accent1">
                  <a:lumMod val="40000"/>
                  <a:lumOff val="60000"/>
                </a:schemeClr>
              </a:solidFill>
            </a:endParaRPr>
          </a:p>
          <a:p>
            <a:endParaRPr lang="en-US" sz="2400" dirty="0">
              <a:solidFill>
                <a:schemeClr val="accent1">
                  <a:lumMod val="40000"/>
                  <a:lumOff val="60000"/>
                </a:schemeClr>
              </a:solidFill>
            </a:endParaRPr>
          </a:p>
          <a:p>
            <a:r>
              <a:rPr lang="en-US" sz="2400" dirty="0">
                <a:solidFill>
                  <a:schemeClr val="accent1">
                    <a:lumMod val="40000"/>
                    <a:lumOff val="60000"/>
                  </a:schemeClr>
                </a:solidFill>
              </a:rPr>
              <a:t>Lesson 8, 2</a:t>
            </a:r>
            <a:r>
              <a:rPr lang="en-US" sz="2400" baseline="30000" dirty="0">
                <a:solidFill>
                  <a:schemeClr val="accent1">
                    <a:lumMod val="40000"/>
                    <a:lumOff val="60000"/>
                  </a:schemeClr>
                </a:solidFill>
              </a:rPr>
              <a:t>nd</a:t>
            </a:r>
            <a:r>
              <a:rPr lang="en-US" sz="2400" dirty="0">
                <a:solidFill>
                  <a:schemeClr val="accent1">
                    <a:lumMod val="40000"/>
                    <a:lumOff val="60000"/>
                  </a:schemeClr>
                </a:solidFill>
              </a:rPr>
              <a:t> Quarter 2024</a:t>
            </a:r>
          </a:p>
        </p:txBody>
      </p:sp>
    </p:spTree>
    <p:extLst>
      <p:ext uri="{BB962C8B-B14F-4D97-AF65-F5344CB8AC3E}">
        <p14:creationId xmlns:p14="http://schemas.microsoft.com/office/powerpoint/2010/main" val="3417721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1" y="233330"/>
            <a:ext cx="6873766" cy="1189507"/>
          </a:xfrm>
        </p:spPr>
        <p:txBody>
          <a:bodyPr>
            <a:noAutofit/>
          </a:bodyPr>
          <a:lstStyle/>
          <a:p>
            <a:r>
              <a:rPr lang="en-US" sz="6000" b="1" dirty="0"/>
              <a:t>Daniel 8:14</a:t>
            </a:r>
          </a:p>
        </p:txBody>
      </p:sp>
      <p:sp>
        <p:nvSpPr>
          <p:cNvPr id="3" name="Content Placeholder 2"/>
          <p:cNvSpPr>
            <a:spLocks noGrp="1"/>
          </p:cNvSpPr>
          <p:nvPr>
            <p:ph idx="1"/>
          </p:nvPr>
        </p:nvSpPr>
        <p:spPr>
          <a:xfrm>
            <a:off x="232353" y="1020891"/>
            <a:ext cx="4903066" cy="5433560"/>
          </a:xfrm>
        </p:spPr>
        <p:txBody>
          <a:bodyPr>
            <a:noAutofit/>
          </a:bodyPr>
          <a:lstStyle/>
          <a:p>
            <a:pPr marL="0" indent="0">
              <a:buNone/>
            </a:pPr>
            <a:r>
              <a:rPr lang="en-US" sz="4400" dirty="0">
                <a:highlight>
                  <a:srgbClr val="000080"/>
                </a:highlight>
              </a:rPr>
              <a:t>And he said unto me, Unto two thousand and three hundred days; then shall the sanctuary be cleansed.</a:t>
            </a:r>
          </a:p>
        </p:txBody>
      </p:sp>
      <p:cxnSp>
        <p:nvCxnSpPr>
          <p:cNvPr id="5" name="Straight Connector 4">
            <a:extLst>
              <a:ext uri="{FF2B5EF4-FFF2-40B4-BE49-F238E27FC236}">
                <a16:creationId xmlns:a16="http://schemas.microsoft.com/office/drawing/2014/main" id="{53DDF9EE-F0CA-75A4-7C4F-48D3806437E9}"/>
              </a:ext>
            </a:extLst>
          </p:cNvPr>
          <p:cNvCxnSpPr>
            <a:cxnSpLocks/>
          </p:cNvCxnSpPr>
          <p:nvPr/>
        </p:nvCxnSpPr>
        <p:spPr>
          <a:xfrm>
            <a:off x="232352" y="1427548"/>
            <a:ext cx="6423049" cy="4709"/>
          </a:xfrm>
          <a:prstGeom prst="line">
            <a:avLst/>
          </a:prstGeom>
        </p:spPr>
        <p:style>
          <a:lnRef idx="1">
            <a:schemeClr val="accent1"/>
          </a:lnRef>
          <a:fillRef idx="0">
            <a:schemeClr val="accent1"/>
          </a:fillRef>
          <a:effectRef idx="0">
            <a:schemeClr val="accent1"/>
          </a:effectRef>
          <a:fontRef idx="minor">
            <a:schemeClr val="tx1"/>
          </a:fontRef>
        </p:style>
      </p:cxnSp>
      <p:pic>
        <p:nvPicPr>
          <p:cNvPr id="6146" name="Picture 2" descr="Pin on Adventist❤️">
            <a:extLst>
              <a:ext uri="{FF2B5EF4-FFF2-40B4-BE49-F238E27FC236}">
                <a16:creationId xmlns:a16="http://schemas.microsoft.com/office/drawing/2014/main" id="{C2DAE204-5075-9DCB-CB16-8DC75ED12C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5419" y="1020891"/>
            <a:ext cx="6951295" cy="52134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2771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922BAB-680B-5094-8F0C-238A9ADAEB10}"/>
              </a:ext>
            </a:extLst>
          </p:cNvPr>
          <p:cNvSpPr>
            <a:spLocks noGrp="1"/>
          </p:cNvSpPr>
          <p:nvPr>
            <p:ph idx="1"/>
          </p:nvPr>
        </p:nvSpPr>
        <p:spPr>
          <a:xfrm>
            <a:off x="11549" y="0"/>
            <a:ext cx="4920670" cy="6858000"/>
          </a:xfrm>
        </p:spPr>
        <p:txBody>
          <a:bodyPr>
            <a:normAutofit fontScale="77500" lnSpcReduction="20000"/>
          </a:bodyPr>
          <a:lstStyle/>
          <a:p>
            <a:pPr marL="0" indent="0" algn="ctr">
              <a:buNone/>
            </a:pPr>
            <a:r>
              <a:rPr lang="en-US" sz="2800" b="1" u="sng" dirty="0">
                <a:solidFill>
                  <a:schemeClr val="accent3">
                    <a:lumMod val="40000"/>
                    <a:lumOff val="60000"/>
                  </a:schemeClr>
                </a:solidFill>
              </a:rPr>
              <a:t>DANIEL 7</a:t>
            </a:r>
          </a:p>
          <a:p>
            <a:r>
              <a:rPr lang="en-US" sz="3200" dirty="0"/>
              <a:t>In the first year of Belshazzar king of Babylon Daniel had a dream and visions of his head upon his bed: then he wrote the dream, and told the sum of the matters.</a:t>
            </a:r>
          </a:p>
          <a:p>
            <a:r>
              <a:rPr lang="en-US" sz="3200" dirty="0"/>
              <a:t>2 Daniel </a:t>
            </a:r>
            <a:r>
              <a:rPr lang="en-US" sz="3200" dirty="0" err="1"/>
              <a:t>spake</a:t>
            </a:r>
            <a:r>
              <a:rPr lang="en-US" sz="3200" dirty="0"/>
              <a:t> and said, I saw in my vision by night, and, behold, the four winds of the heaven strove upon the great sea.</a:t>
            </a:r>
          </a:p>
          <a:p>
            <a:r>
              <a:rPr lang="en-US" sz="3200" dirty="0"/>
              <a:t>3 And four great beasts came up from the sea, diverse one from another.</a:t>
            </a:r>
          </a:p>
          <a:p>
            <a:r>
              <a:rPr lang="en-US" sz="3200" dirty="0"/>
              <a:t>4 The first was like a lion, and had eagle's wings: I beheld till the wings thereof were plucked, and it was lifted up from the earth, and made stand upon the feet as a man, and a man's heart was given to it.</a:t>
            </a:r>
          </a:p>
        </p:txBody>
      </p:sp>
      <p:sp>
        <p:nvSpPr>
          <p:cNvPr id="9" name="Content Placeholder 2">
            <a:extLst>
              <a:ext uri="{FF2B5EF4-FFF2-40B4-BE49-F238E27FC236}">
                <a16:creationId xmlns:a16="http://schemas.microsoft.com/office/drawing/2014/main" id="{F4359A97-2F83-AF57-56FB-34425F27D44B}"/>
              </a:ext>
            </a:extLst>
          </p:cNvPr>
          <p:cNvSpPr txBox="1">
            <a:spLocks/>
          </p:cNvSpPr>
          <p:nvPr/>
        </p:nvSpPr>
        <p:spPr>
          <a:xfrm>
            <a:off x="7259783" y="0"/>
            <a:ext cx="4879106" cy="6858000"/>
          </a:xfrm>
          <a:prstGeom prst="rect">
            <a:avLst/>
          </a:prstGeom>
        </p:spPr>
        <p:txBody>
          <a:bodyPr vert="horz" lIns="91440" tIns="45720" rIns="91440" bIns="45720" rtlCol="0" anchor="ctr">
            <a:normAutofit fontScale="92500"/>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lgn="ctr">
              <a:buFont typeface="Arial"/>
              <a:buNone/>
            </a:pPr>
            <a:r>
              <a:rPr lang="en-US" sz="2800" b="1" u="sng" dirty="0">
                <a:solidFill>
                  <a:schemeClr val="accent3">
                    <a:lumMod val="40000"/>
                    <a:lumOff val="60000"/>
                  </a:schemeClr>
                </a:solidFill>
              </a:rPr>
              <a:t>DANIEL 8</a:t>
            </a:r>
          </a:p>
          <a:p>
            <a:r>
              <a:rPr lang="en-US" sz="3200" dirty="0"/>
              <a:t>In the third year of the reign of king Belshazzar a vision appeared unto me, even unto me Daniel, after that which appeared unto me at the first.</a:t>
            </a:r>
          </a:p>
          <a:p>
            <a:r>
              <a:rPr lang="en-US" sz="3200" dirty="0"/>
              <a:t>2 And I saw in a vision; and it came to pass, when I saw, that I was at Shushan in the palace, which is in the province of Elam; and I saw in a vision, and I was by the river of </a:t>
            </a:r>
            <a:r>
              <a:rPr lang="en-US" sz="3200" dirty="0" err="1"/>
              <a:t>Ulai</a:t>
            </a:r>
            <a:r>
              <a:rPr lang="en-US" sz="3200" dirty="0"/>
              <a:t>.</a:t>
            </a:r>
          </a:p>
        </p:txBody>
      </p:sp>
      <p:pic>
        <p:nvPicPr>
          <p:cNvPr id="20482" name="Picture 2" descr="Daniel 2: Nebuchadnezzar's Dream">
            <a:extLst>
              <a:ext uri="{FF2B5EF4-FFF2-40B4-BE49-F238E27FC236}">
                <a16:creationId xmlns:a16="http://schemas.microsoft.com/office/drawing/2014/main" id="{438C9692-C580-C237-08F4-9B48DEFB9A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0272" y="792307"/>
            <a:ext cx="2811455" cy="546071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75176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922BAB-680B-5094-8F0C-238A9ADAEB10}"/>
              </a:ext>
            </a:extLst>
          </p:cNvPr>
          <p:cNvSpPr>
            <a:spLocks noGrp="1"/>
          </p:cNvSpPr>
          <p:nvPr>
            <p:ph idx="1"/>
          </p:nvPr>
        </p:nvSpPr>
        <p:spPr>
          <a:xfrm>
            <a:off x="11549" y="0"/>
            <a:ext cx="4920670" cy="6858000"/>
          </a:xfrm>
        </p:spPr>
        <p:txBody>
          <a:bodyPr>
            <a:normAutofit fontScale="77500" lnSpcReduction="20000"/>
          </a:bodyPr>
          <a:lstStyle/>
          <a:p>
            <a:pPr marL="0" indent="0" algn="ctr">
              <a:buNone/>
            </a:pPr>
            <a:r>
              <a:rPr lang="en-US" sz="2800" b="1" u="sng" dirty="0">
                <a:solidFill>
                  <a:schemeClr val="accent3">
                    <a:lumMod val="40000"/>
                    <a:lumOff val="60000"/>
                  </a:schemeClr>
                </a:solidFill>
              </a:rPr>
              <a:t>DANIEL 7</a:t>
            </a:r>
          </a:p>
          <a:p>
            <a:r>
              <a:rPr lang="en-US" sz="3200" dirty="0"/>
              <a:t>In the first year of Belshazzar king of Babylon Daniel had a dream and visions of his head upon his bed: then he wrote the dream, and told the sum of the matters.</a:t>
            </a:r>
          </a:p>
          <a:p>
            <a:r>
              <a:rPr lang="en-US" sz="3200" dirty="0"/>
              <a:t>2 Daniel </a:t>
            </a:r>
            <a:r>
              <a:rPr lang="en-US" sz="3200" dirty="0" err="1"/>
              <a:t>spake</a:t>
            </a:r>
            <a:r>
              <a:rPr lang="en-US" sz="3200" dirty="0"/>
              <a:t> and said, I saw in my vision by night, and, behold, the four winds of the heaven strove upon the great sea.</a:t>
            </a:r>
          </a:p>
          <a:p>
            <a:r>
              <a:rPr lang="en-US" sz="3200" dirty="0"/>
              <a:t>3 And four great beasts came up from the sea, diverse one from another.</a:t>
            </a:r>
          </a:p>
          <a:p>
            <a:r>
              <a:rPr lang="en-US" sz="3200" dirty="0"/>
              <a:t>4 The first was like a lion, and had eagle's wings: I beheld till the wings thereof were plucked, and it was lifted up from the earth, and made stand upon the feet as a man, and a man's heart was given to it.</a:t>
            </a:r>
          </a:p>
        </p:txBody>
      </p:sp>
      <p:sp>
        <p:nvSpPr>
          <p:cNvPr id="9" name="Content Placeholder 2">
            <a:extLst>
              <a:ext uri="{FF2B5EF4-FFF2-40B4-BE49-F238E27FC236}">
                <a16:creationId xmlns:a16="http://schemas.microsoft.com/office/drawing/2014/main" id="{F4359A97-2F83-AF57-56FB-34425F27D44B}"/>
              </a:ext>
            </a:extLst>
          </p:cNvPr>
          <p:cNvSpPr txBox="1">
            <a:spLocks/>
          </p:cNvSpPr>
          <p:nvPr/>
        </p:nvSpPr>
        <p:spPr>
          <a:xfrm>
            <a:off x="7259783" y="0"/>
            <a:ext cx="4879106" cy="6858000"/>
          </a:xfrm>
          <a:prstGeom prst="rect">
            <a:avLst/>
          </a:prstGeom>
        </p:spPr>
        <p:txBody>
          <a:bodyPr vert="horz" lIns="91440" tIns="45720" rIns="91440" bIns="45720" rtlCol="0" anchor="ctr">
            <a:normAutofit fontScale="92500"/>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lgn="ctr">
              <a:buFont typeface="Arial"/>
              <a:buNone/>
            </a:pPr>
            <a:r>
              <a:rPr lang="en-US" sz="2800" b="1" u="sng" dirty="0">
                <a:solidFill>
                  <a:schemeClr val="accent3">
                    <a:lumMod val="40000"/>
                    <a:lumOff val="60000"/>
                  </a:schemeClr>
                </a:solidFill>
              </a:rPr>
              <a:t>DANIEL 8</a:t>
            </a:r>
          </a:p>
          <a:p>
            <a:r>
              <a:rPr lang="en-US" sz="3200" dirty="0"/>
              <a:t>In the third year of the reign of king Belshazzar a vision appeared unto me, even unto me Daniel, after that which appeared unto me at the first.</a:t>
            </a:r>
          </a:p>
          <a:p>
            <a:r>
              <a:rPr lang="en-US" sz="3200" dirty="0"/>
              <a:t>2 And I saw in a vision; and it came to pass, when I saw, that I was at Shushan in the palace, which is in the province of Elam; and I saw in a vision, and I was by the river of </a:t>
            </a:r>
            <a:r>
              <a:rPr lang="en-US" sz="3200" dirty="0" err="1"/>
              <a:t>Ulai</a:t>
            </a:r>
            <a:r>
              <a:rPr lang="en-US" sz="3200" dirty="0"/>
              <a:t>.</a:t>
            </a:r>
          </a:p>
        </p:txBody>
      </p:sp>
      <p:pic>
        <p:nvPicPr>
          <p:cNvPr id="20482" name="Picture 2" descr="Daniel 2: Nebuchadnezzar's Dream">
            <a:extLst>
              <a:ext uri="{FF2B5EF4-FFF2-40B4-BE49-F238E27FC236}">
                <a16:creationId xmlns:a16="http://schemas.microsoft.com/office/drawing/2014/main" id="{438C9692-C580-C237-08F4-9B48DEFB9A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0272" y="792307"/>
            <a:ext cx="2811455" cy="546071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5430202-5B9D-28DE-A131-D2862FABAA3F}"/>
              </a:ext>
            </a:extLst>
          </p:cNvPr>
          <p:cNvSpPr txBox="1"/>
          <p:nvPr/>
        </p:nvSpPr>
        <p:spPr>
          <a:xfrm rot="20993431">
            <a:off x="553588" y="1441209"/>
            <a:ext cx="5326612" cy="4308872"/>
          </a:xfrm>
          <a:prstGeom prst="rect">
            <a:avLst/>
          </a:prstGeom>
          <a:solidFill>
            <a:schemeClr val="bg2">
              <a:lumMod val="75000"/>
            </a:schemeClr>
          </a:solidFill>
          <a:effectLst>
            <a:softEdge rad="12700"/>
          </a:effectLst>
        </p:spPr>
        <p:txBody>
          <a:bodyPr wrap="square" rtlCol="0">
            <a:spAutoFit/>
          </a:bodyPr>
          <a:lstStyle/>
          <a:p>
            <a:r>
              <a:rPr lang="en-US" sz="3200" dirty="0">
                <a:solidFill>
                  <a:schemeClr val="accent3">
                    <a:lumMod val="20000"/>
                    <a:lumOff val="80000"/>
                  </a:schemeClr>
                </a:solidFill>
                <a:latin typeface="Cooper Black" panose="0208090404030B020404" pitchFamily="18" charset="0"/>
              </a:rPr>
              <a:t>Daniel 7… </a:t>
            </a:r>
          </a:p>
          <a:p>
            <a:pPr marL="571500" indent="-571500">
              <a:buFont typeface="Arial" panose="020B0604020202020204" pitchFamily="34" charset="0"/>
              <a:buChar char="•"/>
            </a:pPr>
            <a:r>
              <a:rPr lang="en-US" sz="3200" dirty="0">
                <a:solidFill>
                  <a:schemeClr val="accent3">
                    <a:lumMod val="20000"/>
                    <a:lumOff val="80000"/>
                  </a:schemeClr>
                </a:solidFill>
                <a:latin typeface="Cooper Black" panose="0208090404030B020404" pitchFamily="18" charset="0"/>
              </a:rPr>
              <a:t>Is written in Aramaic</a:t>
            </a:r>
          </a:p>
          <a:p>
            <a:pPr marL="571500" indent="-571500">
              <a:buFont typeface="Arial" panose="020B0604020202020204" pitchFamily="34" charset="0"/>
              <a:buChar char="•"/>
            </a:pPr>
            <a:r>
              <a:rPr lang="en-US" sz="3200" dirty="0">
                <a:solidFill>
                  <a:schemeClr val="accent3">
                    <a:lumMod val="20000"/>
                    <a:lumOff val="80000"/>
                  </a:schemeClr>
                </a:solidFill>
                <a:latin typeface="Cooper Black" panose="0208090404030B020404" pitchFamily="18" charset="0"/>
              </a:rPr>
              <a:t>Follows the outline of the image in Daniel 2 (also written in Aramaic)</a:t>
            </a:r>
          </a:p>
          <a:p>
            <a:pPr marL="571500" indent="-571500">
              <a:buFont typeface="Arial" panose="020B0604020202020204" pitchFamily="34" charset="0"/>
              <a:buChar char="•"/>
            </a:pPr>
            <a:r>
              <a:rPr lang="en-US" sz="3200" dirty="0">
                <a:solidFill>
                  <a:schemeClr val="accent3">
                    <a:lumMod val="20000"/>
                    <a:lumOff val="80000"/>
                  </a:schemeClr>
                </a:solidFill>
                <a:latin typeface="Cooper Black" panose="0208090404030B020404" pitchFamily="18" charset="0"/>
              </a:rPr>
              <a:t>Features “unclean” animals</a:t>
            </a:r>
          </a:p>
          <a:p>
            <a:endParaRPr lang="en-US" dirty="0"/>
          </a:p>
        </p:txBody>
      </p:sp>
      <p:sp>
        <p:nvSpPr>
          <p:cNvPr id="4" name="TextBox 3">
            <a:extLst>
              <a:ext uri="{FF2B5EF4-FFF2-40B4-BE49-F238E27FC236}">
                <a16:creationId xmlns:a16="http://schemas.microsoft.com/office/drawing/2014/main" id="{70398792-B053-1F0B-3102-8FD6454F0D45}"/>
              </a:ext>
            </a:extLst>
          </p:cNvPr>
          <p:cNvSpPr txBox="1"/>
          <p:nvPr/>
        </p:nvSpPr>
        <p:spPr>
          <a:xfrm rot="20993431">
            <a:off x="6679782" y="834161"/>
            <a:ext cx="5326612" cy="4801314"/>
          </a:xfrm>
          <a:prstGeom prst="rect">
            <a:avLst/>
          </a:prstGeom>
          <a:solidFill>
            <a:schemeClr val="bg2">
              <a:lumMod val="75000"/>
            </a:schemeClr>
          </a:solidFill>
          <a:effectLst>
            <a:softEdge rad="12700"/>
          </a:effectLst>
        </p:spPr>
        <p:txBody>
          <a:bodyPr wrap="square" rtlCol="0">
            <a:spAutoFit/>
          </a:bodyPr>
          <a:lstStyle/>
          <a:p>
            <a:r>
              <a:rPr lang="en-US" sz="3200" dirty="0">
                <a:solidFill>
                  <a:schemeClr val="accent3">
                    <a:lumMod val="20000"/>
                    <a:lumOff val="80000"/>
                  </a:schemeClr>
                </a:solidFill>
                <a:latin typeface="Cooper Black" panose="0208090404030B020404" pitchFamily="18" charset="0"/>
              </a:rPr>
              <a:t>Daniel 8… </a:t>
            </a:r>
          </a:p>
          <a:p>
            <a:pPr marL="571500" indent="-571500">
              <a:buFont typeface="Arial" panose="020B0604020202020204" pitchFamily="34" charset="0"/>
              <a:buChar char="•"/>
            </a:pPr>
            <a:r>
              <a:rPr lang="en-US" sz="3200" dirty="0">
                <a:solidFill>
                  <a:schemeClr val="accent3">
                    <a:lumMod val="20000"/>
                    <a:lumOff val="80000"/>
                  </a:schemeClr>
                </a:solidFill>
                <a:latin typeface="Cooper Black" panose="0208090404030B020404" pitchFamily="18" charset="0"/>
              </a:rPr>
              <a:t>Is written in Hebrew</a:t>
            </a:r>
          </a:p>
          <a:p>
            <a:pPr marL="571500" indent="-571500">
              <a:buFont typeface="Arial" panose="020B0604020202020204" pitchFamily="34" charset="0"/>
              <a:buChar char="•"/>
            </a:pPr>
            <a:r>
              <a:rPr lang="en-US" sz="3200" dirty="0">
                <a:solidFill>
                  <a:schemeClr val="accent3">
                    <a:lumMod val="20000"/>
                    <a:lumOff val="80000"/>
                  </a:schemeClr>
                </a:solidFill>
                <a:latin typeface="Cooper Black" panose="0208090404030B020404" pitchFamily="18" charset="0"/>
              </a:rPr>
              <a:t>Skips the kingdom of Babylon which is shortly to be overthrown (3</a:t>
            </a:r>
            <a:r>
              <a:rPr lang="en-US" sz="3200" baseline="30000" dirty="0">
                <a:solidFill>
                  <a:schemeClr val="accent3">
                    <a:lumMod val="20000"/>
                    <a:lumOff val="80000"/>
                  </a:schemeClr>
                </a:solidFill>
                <a:latin typeface="Cooper Black" panose="0208090404030B020404" pitchFamily="18" charset="0"/>
              </a:rPr>
              <a:t>rd</a:t>
            </a:r>
            <a:r>
              <a:rPr lang="en-US" sz="3200" dirty="0">
                <a:solidFill>
                  <a:schemeClr val="accent3">
                    <a:lumMod val="20000"/>
                    <a:lumOff val="80000"/>
                  </a:schemeClr>
                </a:solidFill>
                <a:latin typeface="Cooper Black" panose="0208090404030B020404" pitchFamily="18" charset="0"/>
              </a:rPr>
              <a:t> </a:t>
            </a:r>
            <a:r>
              <a:rPr lang="en-US" sz="3200" dirty="0" err="1">
                <a:solidFill>
                  <a:schemeClr val="accent3">
                    <a:lumMod val="20000"/>
                    <a:lumOff val="80000"/>
                  </a:schemeClr>
                </a:solidFill>
                <a:latin typeface="Cooper Black" panose="0208090404030B020404" pitchFamily="18" charset="0"/>
              </a:rPr>
              <a:t>yr</a:t>
            </a:r>
            <a:r>
              <a:rPr lang="en-US" sz="3200" dirty="0">
                <a:solidFill>
                  <a:schemeClr val="accent3">
                    <a:lumMod val="20000"/>
                    <a:lumOff val="80000"/>
                  </a:schemeClr>
                </a:solidFill>
                <a:latin typeface="Cooper Black" panose="0208090404030B020404" pitchFamily="18" charset="0"/>
              </a:rPr>
              <a:t> of Belshazzar)</a:t>
            </a:r>
          </a:p>
          <a:p>
            <a:pPr marL="571500" indent="-571500">
              <a:buFont typeface="Arial" panose="020B0604020202020204" pitchFamily="34" charset="0"/>
              <a:buChar char="•"/>
            </a:pPr>
            <a:r>
              <a:rPr lang="en-US" sz="3200" dirty="0">
                <a:solidFill>
                  <a:schemeClr val="accent3">
                    <a:lumMod val="20000"/>
                    <a:lumOff val="80000"/>
                  </a:schemeClr>
                </a:solidFill>
                <a:latin typeface="Cooper Black" panose="0208090404030B020404" pitchFamily="18" charset="0"/>
              </a:rPr>
              <a:t>Features Sanctuary animals</a:t>
            </a:r>
          </a:p>
          <a:p>
            <a:endParaRPr lang="en-US" dirty="0"/>
          </a:p>
        </p:txBody>
      </p:sp>
    </p:spTree>
    <p:extLst>
      <p:ext uri="{BB962C8B-B14F-4D97-AF65-F5344CB8AC3E}">
        <p14:creationId xmlns:p14="http://schemas.microsoft.com/office/powerpoint/2010/main" val="33612709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922BAB-680B-5094-8F0C-238A9ADAEB10}"/>
              </a:ext>
            </a:extLst>
          </p:cNvPr>
          <p:cNvSpPr>
            <a:spLocks noGrp="1"/>
          </p:cNvSpPr>
          <p:nvPr>
            <p:ph idx="1"/>
          </p:nvPr>
        </p:nvSpPr>
        <p:spPr>
          <a:xfrm>
            <a:off x="11549" y="0"/>
            <a:ext cx="4163287" cy="6858000"/>
          </a:xfrm>
        </p:spPr>
        <p:txBody>
          <a:bodyPr>
            <a:normAutofit/>
          </a:bodyPr>
          <a:lstStyle/>
          <a:p>
            <a:pPr marL="0" indent="0" algn="ctr">
              <a:buNone/>
            </a:pPr>
            <a:r>
              <a:rPr lang="en-US" sz="2800" b="1" u="sng" dirty="0">
                <a:solidFill>
                  <a:schemeClr val="accent3">
                    <a:lumMod val="40000"/>
                    <a:lumOff val="60000"/>
                  </a:schemeClr>
                </a:solidFill>
              </a:rPr>
              <a:t>DANIEL 7</a:t>
            </a:r>
          </a:p>
          <a:p>
            <a:r>
              <a:rPr lang="en-US" sz="3200" dirty="0"/>
              <a:t>5 And behold another beast, a second, like to a bear, and it raised up itself on one side, and it had three ribs in the mouth of it between the teeth of it: and they said thus unto it, Arise, devour much flesh.</a:t>
            </a:r>
          </a:p>
        </p:txBody>
      </p:sp>
      <p:sp>
        <p:nvSpPr>
          <p:cNvPr id="9" name="Content Placeholder 2">
            <a:extLst>
              <a:ext uri="{FF2B5EF4-FFF2-40B4-BE49-F238E27FC236}">
                <a16:creationId xmlns:a16="http://schemas.microsoft.com/office/drawing/2014/main" id="{F4359A97-2F83-AF57-56FB-34425F27D44B}"/>
              </a:ext>
            </a:extLst>
          </p:cNvPr>
          <p:cNvSpPr txBox="1">
            <a:spLocks/>
          </p:cNvSpPr>
          <p:nvPr/>
        </p:nvSpPr>
        <p:spPr>
          <a:xfrm>
            <a:off x="6918036" y="0"/>
            <a:ext cx="5220853" cy="6858000"/>
          </a:xfrm>
          <a:prstGeom prst="rect">
            <a:avLst/>
          </a:prstGeom>
        </p:spPr>
        <p:txBody>
          <a:bodyPr vert="horz" lIns="91440" tIns="45720" rIns="91440" bIns="45720" rtlCol="0" anchor="ctr">
            <a:normAutofit fontScale="92500" lnSpcReduction="20000"/>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lgn="ctr">
              <a:buFont typeface="Arial"/>
              <a:buNone/>
            </a:pPr>
            <a:r>
              <a:rPr lang="en-US" sz="2800" b="1" u="sng" dirty="0">
                <a:solidFill>
                  <a:schemeClr val="accent3">
                    <a:lumMod val="40000"/>
                    <a:lumOff val="60000"/>
                  </a:schemeClr>
                </a:solidFill>
              </a:rPr>
              <a:t>DANIEL 8</a:t>
            </a:r>
          </a:p>
          <a:p>
            <a:r>
              <a:rPr lang="en-US" sz="3300" dirty="0"/>
              <a:t>3 Then I lifted up mine eyes, and saw, and, behold, there stood before the river a ram which had two horns: and the two horns were high; but one was higher than the other, and the higher came up last.</a:t>
            </a:r>
          </a:p>
          <a:p>
            <a:r>
              <a:rPr lang="en-US" sz="3300" dirty="0"/>
              <a:t>4 I saw the ram pushing westward, and northward, and southward; so that no beasts might stand before him, neither was there any that could deliver out of his hand; but he did according to his will, and became great.</a:t>
            </a:r>
          </a:p>
        </p:txBody>
      </p:sp>
      <p:pic>
        <p:nvPicPr>
          <p:cNvPr id="21506" name="Picture 2" descr="Daniel 7 - Bear with three Ribs | Bible prophecy, Prophet isaiah, Bear">
            <a:extLst>
              <a:ext uri="{FF2B5EF4-FFF2-40B4-BE49-F238E27FC236}">
                <a16:creationId xmlns:a16="http://schemas.microsoft.com/office/drawing/2014/main" id="{774E4F1A-8269-173A-DD3F-AA2D8D40515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356" r="35000"/>
          <a:stretch/>
        </p:blipFill>
        <p:spPr bwMode="auto">
          <a:xfrm>
            <a:off x="3923147" y="1143000"/>
            <a:ext cx="3087254" cy="45720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49987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922BAB-680B-5094-8F0C-238A9ADAEB10}"/>
              </a:ext>
            </a:extLst>
          </p:cNvPr>
          <p:cNvSpPr>
            <a:spLocks noGrp="1"/>
          </p:cNvSpPr>
          <p:nvPr>
            <p:ph idx="1"/>
          </p:nvPr>
        </p:nvSpPr>
        <p:spPr>
          <a:xfrm>
            <a:off x="11549" y="0"/>
            <a:ext cx="4163287" cy="6858000"/>
          </a:xfrm>
        </p:spPr>
        <p:txBody>
          <a:bodyPr>
            <a:normAutofit/>
          </a:bodyPr>
          <a:lstStyle/>
          <a:p>
            <a:pPr marL="0" indent="0" algn="ctr">
              <a:buNone/>
            </a:pPr>
            <a:r>
              <a:rPr lang="en-US" sz="2800" b="1" u="sng" dirty="0">
                <a:solidFill>
                  <a:schemeClr val="accent3">
                    <a:lumMod val="40000"/>
                    <a:lumOff val="60000"/>
                  </a:schemeClr>
                </a:solidFill>
              </a:rPr>
              <a:t>DANIEL 7</a:t>
            </a:r>
          </a:p>
          <a:p>
            <a:r>
              <a:rPr lang="en-US" sz="3200" dirty="0"/>
              <a:t>5 And behold another beast, a second, like to a bear, and it raised up itself on one side, and it had three ribs in the mouth of it between the teeth of it: and they said thus unto it, Arise, devour much flesh.</a:t>
            </a:r>
          </a:p>
        </p:txBody>
      </p:sp>
      <p:sp>
        <p:nvSpPr>
          <p:cNvPr id="9" name="Content Placeholder 2">
            <a:extLst>
              <a:ext uri="{FF2B5EF4-FFF2-40B4-BE49-F238E27FC236}">
                <a16:creationId xmlns:a16="http://schemas.microsoft.com/office/drawing/2014/main" id="{F4359A97-2F83-AF57-56FB-34425F27D44B}"/>
              </a:ext>
            </a:extLst>
          </p:cNvPr>
          <p:cNvSpPr txBox="1">
            <a:spLocks/>
          </p:cNvSpPr>
          <p:nvPr/>
        </p:nvSpPr>
        <p:spPr>
          <a:xfrm>
            <a:off x="6918036" y="0"/>
            <a:ext cx="5220853" cy="6858000"/>
          </a:xfrm>
          <a:prstGeom prst="rect">
            <a:avLst/>
          </a:prstGeom>
        </p:spPr>
        <p:txBody>
          <a:bodyPr vert="horz" lIns="91440" tIns="45720" rIns="91440" bIns="45720" rtlCol="0" anchor="ctr">
            <a:normAutofit fontScale="92500" lnSpcReduction="20000"/>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lgn="ctr">
              <a:buFont typeface="Arial"/>
              <a:buNone/>
            </a:pPr>
            <a:r>
              <a:rPr lang="en-US" sz="2800" b="1" u="sng" dirty="0">
                <a:solidFill>
                  <a:schemeClr val="accent3">
                    <a:lumMod val="40000"/>
                    <a:lumOff val="60000"/>
                  </a:schemeClr>
                </a:solidFill>
              </a:rPr>
              <a:t>DANIEL 8</a:t>
            </a:r>
          </a:p>
          <a:p>
            <a:r>
              <a:rPr lang="en-US" sz="3300" dirty="0"/>
              <a:t>3 Then I lifted up mine eyes, and saw, and, behold, there stood before the river a ram which had two horns: and the two horns were high; but one was higher than the other, and the higher came up last.</a:t>
            </a:r>
          </a:p>
          <a:p>
            <a:r>
              <a:rPr lang="en-US" sz="3300" dirty="0"/>
              <a:t>4 I saw the ram pushing westward, and northward, and southward; so that no beasts might stand before him, neither was there any that could deliver out of his hand; but he did according to his will, and became great.</a:t>
            </a:r>
          </a:p>
        </p:txBody>
      </p:sp>
      <p:pic>
        <p:nvPicPr>
          <p:cNvPr id="21506" name="Picture 2" descr="Daniel 7 - Bear with three Ribs | Bible prophecy, Prophet isaiah, Bear">
            <a:extLst>
              <a:ext uri="{FF2B5EF4-FFF2-40B4-BE49-F238E27FC236}">
                <a16:creationId xmlns:a16="http://schemas.microsoft.com/office/drawing/2014/main" id="{774E4F1A-8269-173A-DD3F-AA2D8D40515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356" r="35000"/>
          <a:stretch/>
        </p:blipFill>
        <p:spPr bwMode="auto">
          <a:xfrm>
            <a:off x="3923147" y="1143000"/>
            <a:ext cx="3087254" cy="45720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6E2E90A-B52C-2F10-26F6-0BDC99CC5ABE}"/>
              </a:ext>
            </a:extLst>
          </p:cNvPr>
          <p:cNvSpPr txBox="1"/>
          <p:nvPr/>
        </p:nvSpPr>
        <p:spPr>
          <a:xfrm>
            <a:off x="3006668" y="5257562"/>
            <a:ext cx="5326612" cy="1600438"/>
          </a:xfrm>
          <a:prstGeom prst="rect">
            <a:avLst/>
          </a:prstGeom>
          <a:solidFill>
            <a:schemeClr val="bg2">
              <a:lumMod val="75000"/>
            </a:schemeClr>
          </a:solidFill>
          <a:effectLst>
            <a:softEdge rad="12700"/>
          </a:effectLst>
        </p:spPr>
        <p:txBody>
          <a:bodyPr wrap="square" rtlCol="0">
            <a:spAutoFit/>
          </a:bodyPr>
          <a:lstStyle/>
          <a:p>
            <a:pPr algn="ctr"/>
            <a:r>
              <a:rPr lang="en-US" sz="6600" dirty="0">
                <a:solidFill>
                  <a:schemeClr val="accent3">
                    <a:lumMod val="20000"/>
                    <a:lumOff val="80000"/>
                  </a:schemeClr>
                </a:solidFill>
              </a:rPr>
              <a:t>MEDO-PERSIA</a:t>
            </a:r>
          </a:p>
          <a:p>
            <a:pPr algn="ctr"/>
            <a:r>
              <a:rPr lang="en-US" sz="3200" dirty="0">
                <a:solidFill>
                  <a:schemeClr val="accent3">
                    <a:lumMod val="20000"/>
                    <a:lumOff val="80000"/>
                  </a:schemeClr>
                </a:solidFill>
              </a:rPr>
              <a:t>Identified in Dan. 8:20</a:t>
            </a:r>
          </a:p>
        </p:txBody>
      </p:sp>
    </p:spTree>
    <p:extLst>
      <p:ext uri="{BB962C8B-B14F-4D97-AF65-F5344CB8AC3E}">
        <p14:creationId xmlns:p14="http://schemas.microsoft.com/office/powerpoint/2010/main" val="7307646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What is the summary of Daniel 7?. In Daniel 7 the prophet records a night…  | by Tony — Antonakis Maritis | Medium">
            <a:extLst>
              <a:ext uri="{FF2B5EF4-FFF2-40B4-BE49-F238E27FC236}">
                <a16:creationId xmlns:a16="http://schemas.microsoft.com/office/drawing/2014/main" id="{9806FF9F-D60E-8680-4C62-4E7EA9CDC3E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766" r="16780"/>
          <a:stretch/>
        </p:blipFill>
        <p:spPr bwMode="auto">
          <a:xfrm>
            <a:off x="2586181" y="1257087"/>
            <a:ext cx="2521528" cy="434382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4A922BAB-680B-5094-8F0C-238A9ADAEB10}"/>
              </a:ext>
            </a:extLst>
          </p:cNvPr>
          <p:cNvSpPr>
            <a:spLocks noGrp="1"/>
          </p:cNvSpPr>
          <p:nvPr>
            <p:ph idx="1"/>
          </p:nvPr>
        </p:nvSpPr>
        <p:spPr>
          <a:xfrm>
            <a:off x="11550" y="0"/>
            <a:ext cx="3008742" cy="6858000"/>
          </a:xfrm>
        </p:spPr>
        <p:txBody>
          <a:bodyPr>
            <a:normAutofit/>
          </a:bodyPr>
          <a:lstStyle/>
          <a:p>
            <a:pPr marL="0" indent="0" algn="ctr">
              <a:buNone/>
            </a:pPr>
            <a:r>
              <a:rPr lang="en-US" sz="2800" b="1" u="sng" dirty="0">
                <a:solidFill>
                  <a:schemeClr val="accent3">
                    <a:lumMod val="40000"/>
                    <a:lumOff val="60000"/>
                  </a:schemeClr>
                </a:solidFill>
              </a:rPr>
              <a:t>DANIEL 7</a:t>
            </a:r>
          </a:p>
          <a:p>
            <a:r>
              <a:rPr lang="en-US" sz="3200" dirty="0"/>
              <a:t>6 After this I beheld, and lo another, like a leopard, which had upon the back of it four wings of a fowl; the beast had also four heads; and dominion was given to it.</a:t>
            </a:r>
          </a:p>
        </p:txBody>
      </p:sp>
      <p:sp>
        <p:nvSpPr>
          <p:cNvPr id="9" name="Content Placeholder 2">
            <a:extLst>
              <a:ext uri="{FF2B5EF4-FFF2-40B4-BE49-F238E27FC236}">
                <a16:creationId xmlns:a16="http://schemas.microsoft.com/office/drawing/2014/main" id="{F4359A97-2F83-AF57-56FB-34425F27D44B}"/>
              </a:ext>
            </a:extLst>
          </p:cNvPr>
          <p:cNvSpPr txBox="1">
            <a:spLocks/>
          </p:cNvSpPr>
          <p:nvPr/>
        </p:nvSpPr>
        <p:spPr>
          <a:xfrm>
            <a:off x="4682836" y="0"/>
            <a:ext cx="7456053" cy="6858000"/>
          </a:xfrm>
          <a:prstGeom prst="rect">
            <a:avLst/>
          </a:prstGeom>
        </p:spPr>
        <p:txBody>
          <a:bodyPr vert="horz" lIns="91440" tIns="45720" rIns="91440" bIns="45720" rtlCol="0" anchor="ctr">
            <a:normAutofit fontScale="77500" lnSpcReduction="20000"/>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lgn="ctr">
              <a:buFont typeface="Arial"/>
              <a:buNone/>
            </a:pPr>
            <a:r>
              <a:rPr lang="en-US" sz="2800" b="1" u="sng" dirty="0">
                <a:solidFill>
                  <a:schemeClr val="accent3">
                    <a:lumMod val="40000"/>
                    <a:lumOff val="60000"/>
                  </a:schemeClr>
                </a:solidFill>
              </a:rPr>
              <a:t>DANIEL 8</a:t>
            </a:r>
          </a:p>
          <a:p>
            <a:r>
              <a:rPr lang="en-US" sz="3300" dirty="0"/>
              <a:t>5 And as I was considering, behold, an he goat came from the west on the face of the whole earth, and touched not the ground: and the goat had a notable horn between his eyes.</a:t>
            </a:r>
          </a:p>
          <a:p>
            <a:r>
              <a:rPr lang="en-US" sz="3300" dirty="0"/>
              <a:t>6 And he came to the ram that had two horns, which I had seen standing before the river, and ran unto him in the fury of his power.</a:t>
            </a:r>
          </a:p>
          <a:p>
            <a:r>
              <a:rPr lang="en-US" sz="3300" dirty="0"/>
              <a:t>7 And I saw him come close unto the ram, and he was moved with choler against him, and smote the ram, and brake his two horns: and there was no power in the ram to stand before him, but he cast him down to the ground, and stamped upon him: and there was none that could deliver the ram out of his hand.</a:t>
            </a:r>
          </a:p>
          <a:p>
            <a:r>
              <a:rPr lang="en-US" sz="3300" dirty="0"/>
              <a:t>8 Therefore the he goat waxed very great: and when he was strong, the great horn was broken; and for it came up four notable ones toward the four winds of heaven.</a:t>
            </a:r>
          </a:p>
        </p:txBody>
      </p:sp>
    </p:spTree>
    <p:extLst>
      <p:ext uri="{BB962C8B-B14F-4D97-AF65-F5344CB8AC3E}">
        <p14:creationId xmlns:p14="http://schemas.microsoft.com/office/powerpoint/2010/main" val="7424887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What is the summary of Daniel 7?. In Daniel 7 the prophet records a night…  | by Tony — Antonakis Maritis | Medium">
            <a:extLst>
              <a:ext uri="{FF2B5EF4-FFF2-40B4-BE49-F238E27FC236}">
                <a16:creationId xmlns:a16="http://schemas.microsoft.com/office/drawing/2014/main" id="{9806FF9F-D60E-8680-4C62-4E7EA9CDC3E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766" r="16780"/>
          <a:stretch/>
        </p:blipFill>
        <p:spPr bwMode="auto">
          <a:xfrm>
            <a:off x="2586181" y="1257087"/>
            <a:ext cx="2521528" cy="434382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4A922BAB-680B-5094-8F0C-238A9ADAEB10}"/>
              </a:ext>
            </a:extLst>
          </p:cNvPr>
          <p:cNvSpPr>
            <a:spLocks noGrp="1"/>
          </p:cNvSpPr>
          <p:nvPr>
            <p:ph idx="1"/>
          </p:nvPr>
        </p:nvSpPr>
        <p:spPr>
          <a:xfrm>
            <a:off x="11550" y="0"/>
            <a:ext cx="3008742" cy="6858000"/>
          </a:xfrm>
        </p:spPr>
        <p:txBody>
          <a:bodyPr>
            <a:normAutofit/>
          </a:bodyPr>
          <a:lstStyle/>
          <a:p>
            <a:pPr marL="0" indent="0" algn="ctr">
              <a:buNone/>
            </a:pPr>
            <a:r>
              <a:rPr lang="en-US" sz="2800" b="1" u="sng" dirty="0">
                <a:solidFill>
                  <a:schemeClr val="accent3">
                    <a:lumMod val="40000"/>
                    <a:lumOff val="60000"/>
                  </a:schemeClr>
                </a:solidFill>
              </a:rPr>
              <a:t>DANIEL 7</a:t>
            </a:r>
          </a:p>
          <a:p>
            <a:r>
              <a:rPr lang="en-US" sz="3200" dirty="0"/>
              <a:t>6 After this I beheld, and lo another, like a leopard, which had upon the back of it four wings of a fowl; the beast had also four heads; and dominion was given to it.</a:t>
            </a:r>
          </a:p>
        </p:txBody>
      </p:sp>
      <p:sp>
        <p:nvSpPr>
          <p:cNvPr id="9" name="Content Placeholder 2">
            <a:extLst>
              <a:ext uri="{FF2B5EF4-FFF2-40B4-BE49-F238E27FC236}">
                <a16:creationId xmlns:a16="http://schemas.microsoft.com/office/drawing/2014/main" id="{F4359A97-2F83-AF57-56FB-34425F27D44B}"/>
              </a:ext>
            </a:extLst>
          </p:cNvPr>
          <p:cNvSpPr txBox="1">
            <a:spLocks/>
          </p:cNvSpPr>
          <p:nvPr/>
        </p:nvSpPr>
        <p:spPr>
          <a:xfrm>
            <a:off x="4682836" y="0"/>
            <a:ext cx="7456053" cy="6858000"/>
          </a:xfrm>
          <a:prstGeom prst="rect">
            <a:avLst/>
          </a:prstGeom>
        </p:spPr>
        <p:txBody>
          <a:bodyPr vert="horz" lIns="91440" tIns="45720" rIns="91440" bIns="45720" rtlCol="0" anchor="ctr">
            <a:normAutofit fontScale="77500" lnSpcReduction="20000"/>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lgn="ctr">
              <a:buFont typeface="Arial"/>
              <a:buNone/>
            </a:pPr>
            <a:r>
              <a:rPr lang="en-US" sz="2800" b="1" u="sng" dirty="0">
                <a:solidFill>
                  <a:schemeClr val="accent3">
                    <a:lumMod val="40000"/>
                    <a:lumOff val="60000"/>
                  </a:schemeClr>
                </a:solidFill>
              </a:rPr>
              <a:t>DANIEL 8</a:t>
            </a:r>
          </a:p>
          <a:p>
            <a:r>
              <a:rPr lang="en-US" sz="3300" dirty="0"/>
              <a:t>5 And as I was considering, behold, an he goat came from the west on the face of the whole earth, and touched not the ground: and the goat had a notable horn between his eyes.</a:t>
            </a:r>
          </a:p>
          <a:p>
            <a:r>
              <a:rPr lang="en-US" sz="3300" dirty="0"/>
              <a:t>6 And he came to the ram that had two horns, which I had seen standing before the river, and ran unto him in the fury of his power.</a:t>
            </a:r>
          </a:p>
          <a:p>
            <a:r>
              <a:rPr lang="en-US" sz="3300" dirty="0"/>
              <a:t>7 And I saw him come close unto the ram, and he was moved with choler against him, and smote the ram, and brake his two horns: and there was no power in the ram to stand before him, but he cast him down to the ground, and stamped upon him: and there was none that could deliver the ram out of his hand.</a:t>
            </a:r>
          </a:p>
          <a:p>
            <a:r>
              <a:rPr lang="en-US" sz="3300" dirty="0"/>
              <a:t>8 Therefore the he goat waxed very great: and when he was strong, the great horn was broken; and for it came up four notable ones toward the four winds of heaven.</a:t>
            </a:r>
          </a:p>
        </p:txBody>
      </p:sp>
      <p:sp>
        <p:nvSpPr>
          <p:cNvPr id="2" name="TextBox 1">
            <a:extLst>
              <a:ext uri="{FF2B5EF4-FFF2-40B4-BE49-F238E27FC236}">
                <a16:creationId xmlns:a16="http://schemas.microsoft.com/office/drawing/2014/main" id="{712BF67D-81C6-FF9B-8517-C1B643C08696}"/>
              </a:ext>
            </a:extLst>
          </p:cNvPr>
          <p:cNvSpPr txBox="1"/>
          <p:nvPr/>
        </p:nvSpPr>
        <p:spPr>
          <a:xfrm>
            <a:off x="3006668" y="5257562"/>
            <a:ext cx="5326612" cy="1600438"/>
          </a:xfrm>
          <a:prstGeom prst="rect">
            <a:avLst/>
          </a:prstGeom>
          <a:solidFill>
            <a:schemeClr val="bg2">
              <a:lumMod val="75000"/>
            </a:schemeClr>
          </a:solidFill>
          <a:effectLst>
            <a:softEdge rad="12700"/>
          </a:effectLst>
        </p:spPr>
        <p:txBody>
          <a:bodyPr wrap="square" rtlCol="0">
            <a:spAutoFit/>
          </a:bodyPr>
          <a:lstStyle/>
          <a:p>
            <a:pPr algn="ctr"/>
            <a:r>
              <a:rPr lang="en-US" sz="6600" dirty="0">
                <a:solidFill>
                  <a:schemeClr val="accent3">
                    <a:lumMod val="20000"/>
                    <a:lumOff val="80000"/>
                  </a:schemeClr>
                </a:solidFill>
              </a:rPr>
              <a:t>Grecia</a:t>
            </a:r>
          </a:p>
          <a:p>
            <a:pPr algn="ctr"/>
            <a:r>
              <a:rPr lang="en-US" sz="3200" dirty="0">
                <a:solidFill>
                  <a:schemeClr val="accent3">
                    <a:lumMod val="20000"/>
                    <a:lumOff val="80000"/>
                  </a:schemeClr>
                </a:solidFill>
              </a:rPr>
              <a:t>Identified in Dan. 8:21</a:t>
            </a:r>
          </a:p>
        </p:txBody>
      </p:sp>
    </p:spTree>
    <p:extLst>
      <p:ext uri="{BB962C8B-B14F-4D97-AF65-F5344CB8AC3E}">
        <p14:creationId xmlns:p14="http://schemas.microsoft.com/office/powerpoint/2010/main" val="27691303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922BAB-680B-5094-8F0C-238A9ADAEB10}"/>
              </a:ext>
            </a:extLst>
          </p:cNvPr>
          <p:cNvSpPr>
            <a:spLocks noGrp="1"/>
          </p:cNvSpPr>
          <p:nvPr>
            <p:ph idx="1"/>
          </p:nvPr>
        </p:nvSpPr>
        <p:spPr>
          <a:xfrm>
            <a:off x="11549" y="0"/>
            <a:ext cx="5243942" cy="6858000"/>
          </a:xfrm>
        </p:spPr>
        <p:txBody>
          <a:bodyPr>
            <a:normAutofit/>
          </a:bodyPr>
          <a:lstStyle/>
          <a:p>
            <a:pPr marL="0" indent="0" algn="ctr">
              <a:buNone/>
            </a:pPr>
            <a:r>
              <a:rPr lang="en-US" sz="2800" b="1" u="sng" dirty="0">
                <a:solidFill>
                  <a:schemeClr val="accent3">
                    <a:lumMod val="40000"/>
                    <a:lumOff val="60000"/>
                  </a:schemeClr>
                </a:solidFill>
              </a:rPr>
              <a:t>DANIEL 7</a:t>
            </a:r>
          </a:p>
          <a:p>
            <a:r>
              <a:rPr lang="en-US" sz="3200" dirty="0"/>
              <a:t>7 After this I saw in the night visions, and behold a fourth beast, dreadful and terrible, and strong exceedingly; and it had great iron teeth: it devoured and brake in pieces, and stamped the residue with the feet of it: and it was diverse from all the beasts that were before it; and it had ten horns.</a:t>
            </a:r>
          </a:p>
        </p:txBody>
      </p:sp>
      <p:sp>
        <p:nvSpPr>
          <p:cNvPr id="9" name="Content Placeholder 2">
            <a:extLst>
              <a:ext uri="{FF2B5EF4-FFF2-40B4-BE49-F238E27FC236}">
                <a16:creationId xmlns:a16="http://schemas.microsoft.com/office/drawing/2014/main" id="{F4359A97-2F83-AF57-56FB-34425F27D44B}"/>
              </a:ext>
            </a:extLst>
          </p:cNvPr>
          <p:cNvSpPr txBox="1">
            <a:spLocks/>
          </p:cNvSpPr>
          <p:nvPr/>
        </p:nvSpPr>
        <p:spPr>
          <a:xfrm>
            <a:off x="8349673" y="0"/>
            <a:ext cx="3789216" cy="6858000"/>
          </a:xfrm>
          <a:prstGeom prst="rect">
            <a:avLst/>
          </a:prstGeom>
        </p:spPr>
        <p:txBody>
          <a:bodyPr vert="horz" lIns="91440" tIns="45720" rIns="91440" bIns="45720" rtlCol="0" anchor="ctr">
            <a:norm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lgn="ctr">
              <a:buFont typeface="Arial"/>
              <a:buNone/>
            </a:pPr>
            <a:r>
              <a:rPr lang="en-US" sz="2800" b="1" u="sng" dirty="0">
                <a:solidFill>
                  <a:schemeClr val="accent3">
                    <a:lumMod val="40000"/>
                    <a:lumOff val="60000"/>
                  </a:schemeClr>
                </a:solidFill>
              </a:rPr>
              <a:t>DANIEL 8</a:t>
            </a:r>
          </a:p>
          <a:p>
            <a:r>
              <a:rPr lang="en-US" sz="3300" dirty="0"/>
              <a:t>9 And out of one of them came forth a little horn, which waxed exceeding great, toward the south, and toward the east, and toward the pleasant land.</a:t>
            </a:r>
          </a:p>
        </p:txBody>
      </p:sp>
      <p:pic>
        <p:nvPicPr>
          <p:cNvPr id="23554" name="Picture 2" descr="Lecture 23; Daniel: Part-4 | PPT">
            <a:extLst>
              <a:ext uri="{FF2B5EF4-FFF2-40B4-BE49-F238E27FC236}">
                <a16:creationId xmlns:a16="http://schemas.microsoft.com/office/drawing/2014/main" id="{402CB6B2-E9E8-F3A6-C089-81E3102763F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574" r="43070"/>
          <a:stretch/>
        </p:blipFill>
        <p:spPr bwMode="auto">
          <a:xfrm>
            <a:off x="5334000" y="554182"/>
            <a:ext cx="2937163" cy="559723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44083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922BAB-680B-5094-8F0C-238A9ADAEB10}"/>
              </a:ext>
            </a:extLst>
          </p:cNvPr>
          <p:cNvSpPr>
            <a:spLocks noGrp="1"/>
          </p:cNvSpPr>
          <p:nvPr>
            <p:ph idx="1"/>
          </p:nvPr>
        </p:nvSpPr>
        <p:spPr>
          <a:xfrm>
            <a:off x="11549" y="0"/>
            <a:ext cx="5243942" cy="6858000"/>
          </a:xfrm>
        </p:spPr>
        <p:txBody>
          <a:bodyPr>
            <a:normAutofit/>
          </a:bodyPr>
          <a:lstStyle/>
          <a:p>
            <a:pPr marL="0" indent="0" algn="ctr">
              <a:buNone/>
            </a:pPr>
            <a:r>
              <a:rPr lang="en-US" sz="2800" b="1" u="sng" dirty="0">
                <a:solidFill>
                  <a:schemeClr val="accent3">
                    <a:lumMod val="40000"/>
                    <a:lumOff val="60000"/>
                  </a:schemeClr>
                </a:solidFill>
              </a:rPr>
              <a:t>DANIEL 7</a:t>
            </a:r>
          </a:p>
          <a:p>
            <a:r>
              <a:rPr lang="en-US" sz="3200" dirty="0"/>
              <a:t>7 After this I saw in the night visions, and behold a fourth beast, dreadful and terrible, and strong exceedingly; and it had great iron teeth: it devoured and brake in pieces, and stamped the residue with the feet of it: and it was diverse from all the beasts that were before it; and it had ten horns.</a:t>
            </a:r>
          </a:p>
        </p:txBody>
      </p:sp>
      <p:sp>
        <p:nvSpPr>
          <p:cNvPr id="9" name="Content Placeholder 2">
            <a:extLst>
              <a:ext uri="{FF2B5EF4-FFF2-40B4-BE49-F238E27FC236}">
                <a16:creationId xmlns:a16="http://schemas.microsoft.com/office/drawing/2014/main" id="{F4359A97-2F83-AF57-56FB-34425F27D44B}"/>
              </a:ext>
            </a:extLst>
          </p:cNvPr>
          <p:cNvSpPr txBox="1">
            <a:spLocks/>
          </p:cNvSpPr>
          <p:nvPr/>
        </p:nvSpPr>
        <p:spPr>
          <a:xfrm>
            <a:off x="8349673" y="0"/>
            <a:ext cx="3789216" cy="6858000"/>
          </a:xfrm>
          <a:prstGeom prst="rect">
            <a:avLst/>
          </a:prstGeom>
        </p:spPr>
        <p:txBody>
          <a:bodyPr vert="horz" lIns="91440" tIns="45720" rIns="91440" bIns="45720" rtlCol="0" anchor="ctr">
            <a:norm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lgn="ctr">
              <a:buFont typeface="Arial"/>
              <a:buNone/>
            </a:pPr>
            <a:r>
              <a:rPr lang="en-US" sz="2800" b="1" u="sng" dirty="0">
                <a:solidFill>
                  <a:schemeClr val="accent3">
                    <a:lumMod val="40000"/>
                    <a:lumOff val="60000"/>
                  </a:schemeClr>
                </a:solidFill>
              </a:rPr>
              <a:t>DANIEL 8</a:t>
            </a:r>
          </a:p>
          <a:p>
            <a:r>
              <a:rPr lang="en-US" sz="3300" dirty="0"/>
              <a:t>9 And out of one of them came forth a little horn, which waxed exceeding great, toward the south, and toward the east, and toward the pleasant land.</a:t>
            </a:r>
          </a:p>
        </p:txBody>
      </p:sp>
      <p:pic>
        <p:nvPicPr>
          <p:cNvPr id="23554" name="Picture 2" descr="Lecture 23; Daniel: Part-4 | PPT">
            <a:extLst>
              <a:ext uri="{FF2B5EF4-FFF2-40B4-BE49-F238E27FC236}">
                <a16:creationId xmlns:a16="http://schemas.microsoft.com/office/drawing/2014/main" id="{402CB6B2-E9E8-F3A6-C089-81E3102763F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574" r="43070"/>
          <a:stretch/>
        </p:blipFill>
        <p:spPr bwMode="auto">
          <a:xfrm>
            <a:off x="5334000" y="554182"/>
            <a:ext cx="2937163" cy="559723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27C8EC3-8728-3C10-0B05-ADAA8E51BD0F}"/>
              </a:ext>
            </a:extLst>
          </p:cNvPr>
          <p:cNvSpPr txBox="1"/>
          <p:nvPr/>
        </p:nvSpPr>
        <p:spPr>
          <a:xfrm>
            <a:off x="3006668" y="5257562"/>
            <a:ext cx="5326612" cy="1600438"/>
          </a:xfrm>
          <a:prstGeom prst="rect">
            <a:avLst/>
          </a:prstGeom>
          <a:solidFill>
            <a:schemeClr val="bg2">
              <a:lumMod val="75000"/>
            </a:schemeClr>
          </a:solidFill>
          <a:effectLst>
            <a:softEdge rad="12700"/>
          </a:effectLst>
        </p:spPr>
        <p:txBody>
          <a:bodyPr wrap="square" rtlCol="0">
            <a:spAutoFit/>
          </a:bodyPr>
          <a:lstStyle/>
          <a:p>
            <a:pPr algn="ctr"/>
            <a:r>
              <a:rPr lang="en-US" sz="6600" dirty="0">
                <a:solidFill>
                  <a:schemeClr val="accent3">
                    <a:lumMod val="20000"/>
                    <a:lumOff val="80000"/>
                  </a:schemeClr>
                </a:solidFill>
              </a:rPr>
              <a:t>Rome</a:t>
            </a:r>
          </a:p>
          <a:p>
            <a:pPr algn="ctr"/>
            <a:r>
              <a:rPr lang="en-US" sz="3200" dirty="0">
                <a:solidFill>
                  <a:schemeClr val="accent3">
                    <a:lumMod val="20000"/>
                    <a:lumOff val="80000"/>
                  </a:schemeClr>
                </a:solidFill>
              </a:rPr>
              <a:t>Identified by Dan. 2:40, 8:23</a:t>
            </a:r>
          </a:p>
        </p:txBody>
      </p:sp>
    </p:spTree>
    <p:extLst>
      <p:ext uri="{BB962C8B-B14F-4D97-AF65-F5344CB8AC3E}">
        <p14:creationId xmlns:p14="http://schemas.microsoft.com/office/powerpoint/2010/main" val="24780273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922BAB-680B-5094-8F0C-238A9ADAEB10}"/>
              </a:ext>
            </a:extLst>
          </p:cNvPr>
          <p:cNvSpPr>
            <a:spLocks noGrp="1"/>
          </p:cNvSpPr>
          <p:nvPr>
            <p:ph idx="1"/>
          </p:nvPr>
        </p:nvSpPr>
        <p:spPr>
          <a:xfrm>
            <a:off x="11548" y="0"/>
            <a:ext cx="5474852" cy="6858000"/>
          </a:xfrm>
        </p:spPr>
        <p:txBody>
          <a:bodyPr>
            <a:normAutofit fontScale="77500" lnSpcReduction="20000"/>
          </a:bodyPr>
          <a:lstStyle/>
          <a:p>
            <a:pPr marL="0" indent="0" algn="ctr">
              <a:buNone/>
            </a:pPr>
            <a:r>
              <a:rPr lang="en-US" sz="2800" b="1" u="sng" dirty="0">
                <a:solidFill>
                  <a:schemeClr val="accent3">
                    <a:lumMod val="40000"/>
                    <a:lumOff val="60000"/>
                  </a:schemeClr>
                </a:solidFill>
              </a:rPr>
              <a:t>DANIEL 7</a:t>
            </a:r>
          </a:p>
          <a:p>
            <a:r>
              <a:rPr lang="en-US" sz="3200" dirty="0"/>
              <a:t>9 I beheld till the thrones were cast down, and the Ancient of days did sit, whose garment was white as snow, and the hair of his head like the pure wool: his throne was like the fiery flame, and his wheels as burning fire.</a:t>
            </a:r>
          </a:p>
          <a:p>
            <a:r>
              <a:rPr lang="en-US" sz="3200" dirty="0"/>
              <a:t>10 A fiery stream issued and came forth from before him: thousand thousands ministered unto him, and ten thousand times ten thousand stood before him</a:t>
            </a:r>
            <a:r>
              <a:rPr lang="en-US" sz="3200" b="1" dirty="0">
                <a:solidFill>
                  <a:schemeClr val="accent3">
                    <a:lumMod val="40000"/>
                    <a:lumOff val="60000"/>
                  </a:schemeClr>
                </a:solidFill>
              </a:rPr>
              <a:t>: the judgment was set, and the books were opened.</a:t>
            </a:r>
          </a:p>
          <a:p>
            <a:r>
              <a:rPr lang="en-US" sz="3200" dirty="0"/>
              <a:t>11 I beheld then because of the voice of the great words which the horn </a:t>
            </a:r>
            <a:r>
              <a:rPr lang="en-US" sz="3200" dirty="0" err="1"/>
              <a:t>spake</a:t>
            </a:r>
            <a:r>
              <a:rPr lang="en-US" sz="3200" dirty="0"/>
              <a:t>: I beheld even till the beast was slain, and his body destroyed, and given to the burning flame.</a:t>
            </a:r>
          </a:p>
        </p:txBody>
      </p:sp>
      <p:sp>
        <p:nvSpPr>
          <p:cNvPr id="9" name="Content Placeholder 2">
            <a:extLst>
              <a:ext uri="{FF2B5EF4-FFF2-40B4-BE49-F238E27FC236}">
                <a16:creationId xmlns:a16="http://schemas.microsoft.com/office/drawing/2014/main" id="{F4359A97-2F83-AF57-56FB-34425F27D44B}"/>
              </a:ext>
            </a:extLst>
          </p:cNvPr>
          <p:cNvSpPr txBox="1">
            <a:spLocks/>
          </p:cNvSpPr>
          <p:nvPr/>
        </p:nvSpPr>
        <p:spPr>
          <a:xfrm>
            <a:off x="7527636" y="0"/>
            <a:ext cx="4611252" cy="6858000"/>
          </a:xfrm>
          <a:prstGeom prst="rect">
            <a:avLst/>
          </a:prstGeom>
        </p:spPr>
        <p:txBody>
          <a:bodyPr vert="horz" lIns="91440" tIns="45720" rIns="91440" bIns="45720" rtlCol="0" anchor="ct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lgn="ctr">
              <a:buFont typeface="Arial"/>
              <a:buNone/>
            </a:pPr>
            <a:r>
              <a:rPr lang="en-US" sz="2700" b="1" u="sng" dirty="0">
                <a:solidFill>
                  <a:schemeClr val="accent3">
                    <a:lumMod val="40000"/>
                    <a:lumOff val="60000"/>
                  </a:schemeClr>
                </a:solidFill>
              </a:rPr>
              <a:t>DANIEL 8</a:t>
            </a:r>
          </a:p>
          <a:p>
            <a:r>
              <a:rPr lang="en-US" sz="2700" dirty="0"/>
              <a:t>13 Then I heard one saint speaking, and another saint said unto that certain saint which </a:t>
            </a:r>
            <a:r>
              <a:rPr lang="en-US" sz="2700" dirty="0" err="1"/>
              <a:t>spake</a:t>
            </a:r>
            <a:r>
              <a:rPr lang="en-US" sz="2700" dirty="0"/>
              <a:t>, How long shall be the vision concerning the daily sacrifice, and the transgression of desolation, to give both the sanctuary and the host to be trodden under foot?</a:t>
            </a:r>
          </a:p>
          <a:p>
            <a:r>
              <a:rPr lang="en-US" sz="2700" dirty="0"/>
              <a:t>14 And he said unto me, Unto two thousand and three hundred days; then </a:t>
            </a:r>
            <a:r>
              <a:rPr lang="en-US" sz="2700" b="1" dirty="0">
                <a:solidFill>
                  <a:schemeClr val="accent3">
                    <a:lumMod val="40000"/>
                    <a:lumOff val="60000"/>
                  </a:schemeClr>
                </a:solidFill>
              </a:rPr>
              <a:t>shall the sanctuary be cleansed.</a:t>
            </a:r>
          </a:p>
        </p:txBody>
      </p:sp>
      <p:pic>
        <p:nvPicPr>
          <p:cNvPr id="24580" name="Picture 4" descr="Jesus Tells About The Final Judgement God will separate his obedient  followers from pretenders and unbelievers. The real … | Jesus kristus,  Vackra bakgrundsbilder">
            <a:extLst>
              <a:ext uri="{FF2B5EF4-FFF2-40B4-BE49-F238E27FC236}">
                <a16:creationId xmlns:a16="http://schemas.microsoft.com/office/drawing/2014/main" id="{5A0C1F50-74DE-4BF6-2E4C-89AA502758D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3195" r="14349"/>
          <a:stretch/>
        </p:blipFill>
        <p:spPr bwMode="auto">
          <a:xfrm>
            <a:off x="5006109" y="0"/>
            <a:ext cx="3001818" cy="68580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0793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1" y="233331"/>
            <a:ext cx="6873766" cy="418452"/>
          </a:xfrm>
        </p:spPr>
        <p:txBody>
          <a:bodyPr>
            <a:noAutofit/>
          </a:bodyPr>
          <a:lstStyle/>
          <a:p>
            <a:r>
              <a:rPr lang="en-US" sz="4000" b="1" dirty="0"/>
              <a:t>Daniel 8:13-14</a:t>
            </a:r>
          </a:p>
        </p:txBody>
      </p:sp>
      <p:sp>
        <p:nvSpPr>
          <p:cNvPr id="3" name="Content Placeholder 2"/>
          <p:cNvSpPr>
            <a:spLocks noGrp="1"/>
          </p:cNvSpPr>
          <p:nvPr>
            <p:ph idx="1"/>
          </p:nvPr>
        </p:nvSpPr>
        <p:spPr>
          <a:xfrm>
            <a:off x="232352" y="850377"/>
            <a:ext cx="6761231" cy="5604074"/>
          </a:xfrm>
        </p:spPr>
        <p:txBody>
          <a:bodyPr>
            <a:noAutofit/>
          </a:bodyPr>
          <a:lstStyle/>
          <a:p>
            <a:pPr marL="0" indent="0">
              <a:buNone/>
            </a:pPr>
            <a:r>
              <a:rPr lang="en-US" sz="3200" dirty="0"/>
              <a:t>Then I heard one saint speaking, and another saint said unto that certain saint which </a:t>
            </a:r>
            <a:r>
              <a:rPr lang="en-US" sz="3200" dirty="0" err="1"/>
              <a:t>spake</a:t>
            </a:r>
            <a:r>
              <a:rPr lang="en-US" sz="3200" dirty="0"/>
              <a:t>, How long shall be the vision concerning the daily sacrifice, and the transgression of desolation, to give both the sanctuary and the host to be trodden under foot?</a:t>
            </a:r>
          </a:p>
          <a:p>
            <a:pPr marL="0" indent="0">
              <a:buNone/>
            </a:pPr>
            <a:endParaRPr lang="en-US" sz="200" dirty="0"/>
          </a:p>
          <a:p>
            <a:pPr marL="0" indent="0">
              <a:buNone/>
            </a:pPr>
            <a:r>
              <a:rPr lang="en-US" sz="3600" dirty="0">
                <a:highlight>
                  <a:srgbClr val="000080"/>
                </a:highlight>
              </a:rPr>
              <a:t>And he said unto me, Unto two thousand and three hundred days; then shall the sanctuary be cleansed.</a:t>
            </a:r>
          </a:p>
        </p:txBody>
      </p:sp>
      <p:pic>
        <p:nvPicPr>
          <p:cNvPr id="4" name="Picture 2" descr="William Miller (preacher) - Wikipedia">
            <a:extLst>
              <a:ext uri="{FF2B5EF4-FFF2-40B4-BE49-F238E27FC236}">
                <a16:creationId xmlns:a16="http://schemas.microsoft.com/office/drawing/2014/main" id="{C67DC597-09D6-F336-C64C-D89B7BF5ED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1521" y="721057"/>
            <a:ext cx="4515533" cy="563880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53DDF9EE-F0CA-75A4-7C4F-48D3806437E9}"/>
              </a:ext>
            </a:extLst>
          </p:cNvPr>
          <p:cNvCxnSpPr>
            <a:cxnSpLocks/>
          </p:cNvCxnSpPr>
          <p:nvPr/>
        </p:nvCxnSpPr>
        <p:spPr>
          <a:xfrm>
            <a:off x="182881" y="716348"/>
            <a:ext cx="6423049" cy="470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15627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1" y="233330"/>
            <a:ext cx="6873766" cy="1189507"/>
          </a:xfrm>
        </p:spPr>
        <p:txBody>
          <a:bodyPr>
            <a:noAutofit/>
          </a:bodyPr>
          <a:lstStyle/>
          <a:p>
            <a:r>
              <a:rPr lang="en-US" sz="6000" b="1" dirty="0"/>
              <a:t>Daniel 8:14</a:t>
            </a:r>
          </a:p>
        </p:txBody>
      </p:sp>
      <p:sp>
        <p:nvSpPr>
          <p:cNvPr id="3" name="Content Placeholder 2"/>
          <p:cNvSpPr>
            <a:spLocks noGrp="1"/>
          </p:cNvSpPr>
          <p:nvPr>
            <p:ph idx="1"/>
          </p:nvPr>
        </p:nvSpPr>
        <p:spPr>
          <a:xfrm>
            <a:off x="232353" y="1020891"/>
            <a:ext cx="4903066" cy="5433560"/>
          </a:xfrm>
        </p:spPr>
        <p:txBody>
          <a:bodyPr>
            <a:noAutofit/>
          </a:bodyPr>
          <a:lstStyle/>
          <a:p>
            <a:pPr marL="0" indent="0">
              <a:buNone/>
            </a:pPr>
            <a:r>
              <a:rPr lang="en-US" sz="4400" dirty="0">
                <a:highlight>
                  <a:srgbClr val="000080"/>
                </a:highlight>
              </a:rPr>
              <a:t>And he said unto me, Unto two thousand and three hundred days; then shall the sanctuary be cleansed.</a:t>
            </a:r>
          </a:p>
        </p:txBody>
      </p:sp>
      <p:cxnSp>
        <p:nvCxnSpPr>
          <p:cNvPr id="5" name="Straight Connector 4">
            <a:extLst>
              <a:ext uri="{FF2B5EF4-FFF2-40B4-BE49-F238E27FC236}">
                <a16:creationId xmlns:a16="http://schemas.microsoft.com/office/drawing/2014/main" id="{53DDF9EE-F0CA-75A4-7C4F-48D3806437E9}"/>
              </a:ext>
            </a:extLst>
          </p:cNvPr>
          <p:cNvCxnSpPr>
            <a:cxnSpLocks/>
          </p:cNvCxnSpPr>
          <p:nvPr/>
        </p:nvCxnSpPr>
        <p:spPr>
          <a:xfrm>
            <a:off x="232352" y="1427548"/>
            <a:ext cx="6423049" cy="4709"/>
          </a:xfrm>
          <a:prstGeom prst="line">
            <a:avLst/>
          </a:prstGeom>
        </p:spPr>
        <p:style>
          <a:lnRef idx="1">
            <a:schemeClr val="accent1"/>
          </a:lnRef>
          <a:fillRef idx="0">
            <a:schemeClr val="accent1"/>
          </a:fillRef>
          <a:effectRef idx="0">
            <a:schemeClr val="accent1"/>
          </a:effectRef>
          <a:fontRef idx="minor">
            <a:schemeClr val="tx1"/>
          </a:fontRef>
        </p:style>
      </p:cxnSp>
      <p:pic>
        <p:nvPicPr>
          <p:cNvPr id="6146" name="Picture 2" descr="Pin on Adventist❤️">
            <a:extLst>
              <a:ext uri="{FF2B5EF4-FFF2-40B4-BE49-F238E27FC236}">
                <a16:creationId xmlns:a16="http://schemas.microsoft.com/office/drawing/2014/main" id="{C2DAE204-5075-9DCB-CB16-8DC75ED12C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5419" y="1020891"/>
            <a:ext cx="6951295" cy="52134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83265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798F79-FE2B-B614-B4B2-23B8DEC84608}"/>
              </a:ext>
            </a:extLst>
          </p:cNvPr>
          <p:cNvPicPr>
            <a:picLocks noChangeAspect="1"/>
          </p:cNvPicPr>
          <p:nvPr/>
        </p:nvPicPr>
        <p:blipFill>
          <a:blip r:embed="rId2"/>
          <a:stretch>
            <a:fillRect/>
          </a:stretch>
        </p:blipFill>
        <p:spPr>
          <a:xfrm>
            <a:off x="0" y="-1"/>
            <a:ext cx="12192000" cy="7136384"/>
          </a:xfrm>
          <a:prstGeom prst="rect">
            <a:avLst/>
          </a:prstGeom>
        </p:spPr>
      </p:pic>
    </p:spTree>
    <p:extLst>
      <p:ext uri="{BB962C8B-B14F-4D97-AF65-F5344CB8AC3E}">
        <p14:creationId xmlns:p14="http://schemas.microsoft.com/office/powerpoint/2010/main" val="41388865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798F79-FE2B-B614-B4B2-23B8DEC84608}"/>
              </a:ext>
            </a:extLst>
          </p:cNvPr>
          <p:cNvPicPr>
            <a:picLocks noChangeAspect="1"/>
          </p:cNvPicPr>
          <p:nvPr/>
        </p:nvPicPr>
        <p:blipFill>
          <a:blip r:embed="rId2"/>
          <a:stretch>
            <a:fillRect/>
          </a:stretch>
        </p:blipFill>
        <p:spPr>
          <a:xfrm>
            <a:off x="0" y="-1"/>
            <a:ext cx="12192000" cy="7136384"/>
          </a:xfrm>
          <a:prstGeom prst="rect">
            <a:avLst/>
          </a:prstGeom>
        </p:spPr>
      </p:pic>
      <mc:AlternateContent xmlns:mc="http://schemas.openxmlformats.org/markup-compatibility/2006">
        <mc:Choice xmlns:p14="http://schemas.microsoft.com/office/powerpoint/2010/main" Requires="p14">
          <p:contentPart p14:bwMode="auto" r:id="rId3">
            <p14:nvContentPartPr>
              <p14:cNvPr id="6" name="Ink 5">
                <a:extLst>
                  <a:ext uri="{FF2B5EF4-FFF2-40B4-BE49-F238E27FC236}">
                    <a16:creationId xmlns:a16="http://schemas.microsoft.com/office/drawing/2014/main" id="{0A636F74-301C-B0FC-D2E1-56F098ED92F6}"/>
                  </a:ext>
                </a:extLst>
              </p14:cNvPr>
              <p14:cNvContentPartPr/>
              <p14:nvPr/>
            </p14:nvContentPartPr>
            <p14:xfrm>
              <a:off x="28903" y="2154960"/>
              <a:ext cx="7690320" cy="1191960"/>
            </p14:xfrm>
          </p:contentPart>
        </mc:Choice>
        <mc:Fallback>
          <p:pic>
            <p:nvPicPr>
              <p:cNvPr id="6" name="Ink 5">
                <a:extLst>
                  <a:ext uri="{FF2B5EF4-FFF2-40B4-BE49-F238E27FC236}">
                    <a16:creationId xmlns:a16="http://schemas.microsoft.com/office/drawing/2014/main" id="{0A636F74-301C-B0FC-D2E1-56F098ED92F6}"/>
                  </a:ext>
                </a:extLst>
              </p:cNvPr>
              <p:cNvPicPr/>
              <p:nvPr/>
            </p:nvPicPr>
            <p:blipFill>
              <a:blip r:embed="rId4"/>
              <a:stretch>
                <a:fillRect/>
              </a:stretch>
            </p:blipFill>
            <p:spPr>
              <a:xfrm>
                <a:off x="-34097" y="2092320"/>
                <a:ext cx="7815960" cy="1317600"/>
              </a:xfrm>
              <a:prstGeom prst="rect">
                <a:avLst/>
              </a:prstGeom>
            </p:spPr>
          </p:pic>
        </mc:Fallback>
      </mc:AlternateContent>
    </p:spTree>
    <p:extLst>
      <p:ext uri="{BB962C8B-B14F-4D97-AF65-F5344CB8AC3E}">
        <p14:creationId xmlns:p14="http://schemas.microsoft.com/office/powerpoint/2010/main" val="27792485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9303" y="304800"/>
            <a:ext cx="6467170" cy="1311564"/>
          </a:xfrm>
        </p:spPr>
        <p:txBody>
          <a:bodyPr>
            <a:normAutofit/>
          </a:bodyPr>
          <a:lstStyle/>
          <a:p>
            <a:r>
              <a:rPr lang="en-US" sz="4000" dirty="0"/>
              <a:t>Exodus 25:8-9, 40</a:t>
            </a:r>
          </a:p>
        </p:txBody>
      </p:sp>
      <p:sp>
        <p:nvSpPr>
          <p:cNvPr id="3" name="Content Placeholder 2"/>
          <p:cNvSpPr>
            <a:spLocks noGrp="1"/>
          </p:cNvSpPr>
          <p:nvPr>
            <p:ph idx="1"/>
          </p:nvPr>
        </p:nvSpPr>
        <p:spPr>
          <a:xfrm>
            <a:off x="4265023" y="1236018"/>
            <a:ext cx="7507876" cy="5123840"/>
          </a:xfrm>
        </p:spPr>
        <p:txBody>
          <a:bodyPr>
            <a:noAutofit/>
          </a:bodyPr>
          <a:lstStyle/>
          <a:p>
            <a:pPr marL="0" indent="0">
              <a:buNone/>
            </a:pPr>
            <a:r>
              <a:rPr lang="en-US" sz="3600" dirty="0"/>
              <a:t>8 And let them make me a sanctuary; that I may dwell among them.</a:t>
            </a:r>
          </a:p>
          <a:p>
            <a:pPr marL="0" indent="0">
              <a:buNone/>
            </a:pPr>
            <a:r>
              <a:rPr lang="en-US" sz="3600" dirty="0"/>
              <a:t>9 According to all that I shew thee, after the pattern of the tabernacle, and the pattern of all the instruments thereof, even so shall ye make it.</a:t>
            </a:r>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4219303" y="1342176"/>
            <a:ext cx="6211388" cy="0"/>
          </a:xfrm>
          <a:prstGeom prst="line">
            <a:avLst/>
          </a:prstGeom>
        </p:spPr>
        <p:style>
          <a:lnRef idx="1">
            <a:schemeClr val="accent1"/>
          </a:lnRef>
          <a:fillRef idx="0">
            <a:schemeClr val="accent1"/>
          </a:fillRef>
          <a:effectRef idx="0">
            <a:schemeClr val="accent1"/>
          </a:effectRef>
          <a:fontRef idx="minor">
            <a:schemeClr val="tx1"/>
          </a:fontRef>
        </p:style>
      </p:cxnSp>
      <p:pic>
        <p:nvPicPr>
          <p:cNvPr id="7172" name="Picture 4" descr="Moses on the Mt Sinai">
            <a:extLst>
              <a:ext uri="{FF2B5EF4-FFF2-40B4-BE49-F238E27FC236}">
                <a16:creationId xmlns:a16="http://schemas.microsoft.com/office/drawing/2014/main" id="{F280A35C-8443-B77D-806A-30BF804C65E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62" r="25740"/>
          <a:stretch/>
        </p:blipFill>
        <p:spPr bwMode="auto">
          <a:xfrm flipH="1">
            <a:off x="215537" y="153488"/>
            <a:ext cx="3891031" cy="6567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19193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3418" y="304800"/>
            <a:ext cx="10123055" cy="1311564"/>
          </a:xfrm>
        </p:spPr>
        <p:txBody>
          <a:bodyPr>
            <a:normAutofit/>
          </a:bodyPr>
          <a:lstStyle/>
          <a:p>
            <a:r>
              <a:rPr lang="en-US" sz="4400" b="1" dirty="0"/>
              <a:t>Exodus 25:40</a:t>
            </a:r>
          </a:p>
        </p:txBody>
      </p:sp>
      <p:sp>
        <p:nvSpPr>
          <p:cNvPr id="3" name="Content Placeholder 2"/>
          <p:cNvSpPr>
            <a:spLocks noGrp="1"/>
          </p:cNvSpPr>
          <p:nvPr>
            <p:ph idx="1"/>
          </p:nvPr>
        </p:nvSpPr>
        <p:spPr>
          <a:xfrm>
            <a:off x="563418" y="1429360"/>
            <a:ext cx="6567055" cy="3050275"/>
          </a:xfrm>
        </p:spPr>
        <p:txBody>
          <a:bodyPr>
            <a:noAutofit/>
          </a:bodyPr>
          <a:lstStyle/>
          <a:p>
            <a:pPr marL="0" indent="0">
              <a:buNone/>
            </a:pPr>
            <a:r>
              <a:rPr lang="en-US" sz="4400" dirty="0"/>
              <a:t>….</a:t>
            </a:r>
          </a:p>
          <a:p>
            <a:pPr marL="0" indent="0">
              <a:buNone/>
            </a:pPr>
            <a:r>
              <a:rPr lang="en-US" sz="4400" dirty="0"/>
              <a:t>40 And look that thou make them after their pattern, which was shewed thee in the mount.</a:t>
            </a:r>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563418" y="1342176"/>
            <a:ext cx="6211388" cy="0"/>
          </a:xfrm>
          <a:prstGeom prst="line">
            <a:avLst/>
          </a:prstGeom>
        </p:spPr>
        <p:style>
          <a:lnRef idx="1">
            <a:schemeClr val="accent1"/>
          </a:lnRef>
          <a:fillRef idx="0">
            <a:schemeClr val="accent1"/>
          </a:fillRef>
          <a:effectRef idx="0">
            <a:schemeClr val="accent1"/>
          </a:effectRef>
          <a:fontRef idx="minor">
            <a:schemeClr val="tx1"/>
          </a:fontRef>
        </p:style>
      </p:cxnSp>
      <p:pic>
        <p:nvPicPr>
          <p:cNvPr id="8194" name="Picture 2" descr="What does Exodus 24:18 mean? | Bible Art">
            <a:extLst>
              <a:ext uri="{FF2B5EF4-FFF2-40B4-BE49-F238E27FC236}">
                <a16:creationId xmlns:a16="http://schemas.microsoft.com/office/drawing/2014/main" id="{D3919BD1-4465-FB9D-1E5E-2FADE3F46B0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587" t="1" r="20549" b="-190"/>
          <a:stretch/>
        </p:blipFill>
        <p:spPr bwMode="auto">
          <a:xfrm>
            <a:off x="7130473" y="-1"/>
            <a:ext cx="505599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31818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52145" y="304800"/>
            <a:ext cx="3334328" cy="1311564"/>
          </a:xfrm>
        </p:spPr>
        <p:txBody>
          <a:bodyPr>
            <a:normAutofit/>
          </a:bodyPr>
          <a:lstStyle/>
          <a:p>
            <a:r>
              <a:rPr lang="en-US" sz="4000" dirty="0"/>
              <a:t>Acts 7:44</a:t>
            </a:r>
          </a:p>
        </p:txBody>
      </p:sp>
      <p:sp>
        <p:nvSpPr>
          <p:cNvPr id="3" name="Content Placeholder 2"/>
          <p:cNvSpPr>
            <a:spLocks noGrp="1"/>
          </p:cNvSpPr>
          <p:nvPr>
            <p:ph idx="1"/>
          </p:nvPr>
        </p:nvSpPr>
        <p:spPr>
          <a:xfrm>
            <a:off x="7121235" y="1236018"/>
            <a:ext cx="4775201" cy="5123840"/>
          </a:xfrm>
        </p:spPr>
        <p:txBody>
          <a:bodyPr>
            <a:noAutofit/>
          </a:bodyPr>
          <a:lstStyle/>
          <a:p>
            <a:pPr marL="0" indent="0">
              <a:buNone/>
            </a:pPr>
            <a:r>
              <a:rPr lang="en-US" sz="3600" dirty="0"/>
              <a:t>44 Our fathers had the tabernacle of witness in the wilderness, as he had appointed, speaking unto Moses, that he should make it according to the fashion that he had seen.</a:t>
            </a:r>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7222836" y="1342176"/>
            <a:ext cx="4479637" cy="0"/>
          </a:xfrm>
          <a:prstGeom prst="line">
            <a:avLst/>
          </a:prstGeom>
        </p:spPr>
        <p:style>
          <a:lnRef idx="1">
            <a:schemeClr val="accent1"/>
          </a:lnRef>
          <a:fillRef idx="0">
            <a:schemeClr val="accent1"/>
          </a:fillRef>
          <a:effectRef idx="0">
            <a:schemeClr val="accent1"/>
          </a:effectRef>
          <a:fontRef idx="minor">
            <a:schemeClr val="tx1"/>
          </a:fontRef>
        </p:style>
      </p:cxnSp>
      <p:pic>
        <p:nvPicPr>
          <p:cNvPr id="9220" name="Picture 4" descr="The Stoning of Stephen – Drive Thru History®">
            <a:extLst>
              <a:ext uri="{FF2B5EF4-FFF2-40B4-BE49-F238E27FC236}">
                <a16:creationId xmlns:a16="http://schemas.microsoft.com/office/drawing/2014/main" id="{5A37D23A-040C-8650-F4B5-B6A969F47F1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712" r="29243" b="-490"/>
          <a:stretch/>
        </p:blipFill>
        <p:spPr bwMode="auto">
          <a:xfrm>
            <a:off x="50799" y="31755"/>
            <a:ext cx="6954981" cy="6826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67529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3418" y="304800"/>
            <a:ext cx="10123055" cy="831271"/>
          </a:xfrm>
        </p:spPr>
        <p:txBody>
          <a:bodyPr>
            <a:normAutofit/>
          </a:bodyPr>
          <a:lstStyle/>
          <a:p>
            <a:r>
              <a:rPr lang="en-US" sz="4400" b="1" dirty="0"/>
              <a:t>Hebrews 8:1-6</a:t>
            </a:r>
          </a:p>
        </p:txBody>
      </p:sp>
      <p:sp>
        <p:nvSpPr>
          <p:cNvPr id="3" name="Content Placeholder 2"/>
          <p:cNvSpPr>
            <a:spLocks noGrp="1"/>
          </p:cNvSpPr>
          <p:nvPr>
            <p:ph idx="1"/>
          </p:nvPr>
        </p:nvSpPr>
        <p:spPr>
          <a:xfrm>
            <a:off x="563418" y="1429360"/>
            <a:ext cx="6114473" cy="5123840"/>
          </a:xfrm>
        </p:spPr>
        <p:txBody>
          <a:bodyPr>
            <a:noAutofit/>
          </a:bodyPr>
          <a:lstStyle/>
          <a:p>
            <a:pPr marL="0" indent="0">
              <a:buNone/>
            </a:pPr>
            <a:r>
              <a:rPr lang="en-US" sz="3400" dirty="0"/>
              <a:t>Now of the things which we have spoken this is the sum: We have such an high priest, who is set on the right hand of the throne of the Majesty in the heavens;</a:t>
            </a:r>
          </a:p>
          <a:p>
            <a:pPr marL="0" indent="0">
              <a:buNone/>
            </a:pPr>
            <a:r>
              <a:rPr lang="en-US" sz="3400" dirty="0"/>
              <a:t>2 A minister of the sanctuary, and of the true tabernacle, which the Lord pitched, and not man.</a:t>
            </a:r>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563418" y="1129738"/>
            <a:ext cx="6211388" cy="0"/>
          </a:xfrm>
          <a:prstGeom prst="line">
            <a:avLst/>
          </a:prstGeom>
        </p:spPr>
        <p:style>
          <a:lnRef idx="1">
            <a:schemeClr val="accent1"/>
          </a:lnRef>
          <a:fillRef idx="0">
            <a:schemeClr val="accent1"/>
          </a:fillRef>
          <a:effectRef idx="0">
            <a:schemeClr val="accent1"/>
          </a:effectRef>
          <a:fontRef idx="minor">
            <a:schemeClr val="tx1"/>
          </a:fontRef>
        </p:style>
      </p:cxnSp>
      <p:pic>
        <p:nvPicPr>
          <p:cNvPr id="10244" name="Picture 4" descr="Sanctuary cleansed? – Adventist Record">
            <a:extLst>
              <a:ext uri="{FF2B5EF4-FFF2-40B4-BE49-F238E27FC236}">
                <a16:creationId xmlns:a16="http://schemas.microsoft.com/office/drawing/2014/main" id="{E9E4F90D-DFCB-1339-33A5-627FD692CC4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919" r="28424"/>
          <a:stretch/>
        </p:blipFill>
        <p:spPr bwMode="auto">
          <a:xfrm>
            <a:off x="6625553" y="0"/>
            <a:ext cx="556644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91682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9303" y="304800"/>
            <a:ext cx="6467170" cy="1311564"/>
          </a:xfrm>
        </p:spPr>
        <p:txBody>
          <a:bodyPr>
            <a:normAutofit/>
          </a:bodyPr>
          <a:lstStyle/>
          <a:p>
            <a:r>
              <a:rPr lang="en-US" sz="4000" dirty="0"/>
              <a:t>Hebrews 8:3-6</a:t>
            </a:r>
          </a:p>
        </p:txBody>
      </p:sp>
      <p:sp>
        <p:nvSpPr>
          <p:cNvPr id="3" name="Content Placeholder 2"/>
          <p:cNvSpPr>
            <a:spLocks noGrp="1"/>
          </p:cNvSpPr>
          <p:nvPr>
            <p:ph idx="1"/>
          </p:nvPr>
        </p:nvSpPr>
        <p:spPr>
          <a:xfrm>
            <a:off x="4265023" y="1236018"/>
            <a:ext cx="7507876" cy="5123840"/>
          </a:xfrm>
        </p:spPr>
        <p:txBody>
          <a:bodyPr>
            <a:noAutofit/>
          </a:bodyPr>
          <a:lstStyle/>
          <a:p>
            <a:pPr marL="0" indent="0">
              <a:buNone/>
            </a:pPr>
            <a:r>
              <a:rPr lang="en-US" sz="3600" dirty="0"/>
              <a:t>3 For every high priest is ordained to offer gifts and sacrifices: wherefore it is of necessity that this man have somewhat also to offer.</a:t>
            </a:r>
          </a:p>
          <a:p>
            <a:pPr marL="0" indent="0">
              <a:buNone/>
            </a:pPr>
            <a:r>
              <a:rPr lang="en-US" sz="3600" dirty="0"/>
              <a:t>4 For if he were on earth, he should not be a priest, seeing that there are priests that offer gifts according to the law:</a:t>
            </a:r>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4219303" y="1342176"/>
            <a:ext cx="6211388" cy="0"/>
          </a:xfrm>
          <a:prstGeom prst="line">
            <a:avLst/>
          </a:prstGeom>
        </p:spPr>
        <p:style>
          <a:lnRef idx="1">
            <a:schemeClr val="accent1"/>
          </a:lnRef>
          <a:fillRef idx="0">
            <a:schemeClr val="accent1"/>
          </a:fillRef>
          <a:effectRef idx="0">
            <a:schemeClr val="accent1"/>
          </a:effectRef>
          <a:fontRef idx="minor">
            <a:schemeClr val="tx1"/>
          </a:fontRef>
        </p:style>
      </p:cxnSp>
      <p:pic>
        <p:nvPicPr>
          <p:cNvPr id="11266" name="Picture 2" descr="High Priest | ClipArt ETC">
            <a:extLst>
              <a:ext uri="{FF2B5EF4-FFF2-40B4-BE49-F238E27FC236}">
                <a16:creationId xmlns:a16="http://schemas.microsoft.com/office/drawing/2014/main" id="{591AE533-1102-D572-A5F6-0BBCCC8B15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833" y="381000"/>
            <a:ext cx="3781425"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90932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056" y="304800"/>
            <a:ext cx="10215418" cy="831271"/>
          </a:xfrm>
        </p:spPr>
        <p:txBody>
          <a:bodyPr>
            <a:normAutofit/>
          </a:bodyPr>
          <a:lstStyle/>
          <a:p>
            <a:r>
              <a:rPr lang="en-US" sz="4400" b="1" dirty="0"/>
              <a:t>Hebrews 8:5-6</a:t>
            </a:r>
          </a:p>
        </p:txBody>
      </p:sp>
      <p:sp>
        <p:nvSpPr>
          <p:cNvPr id="3" name="Content Placeholder 2"/>
          <p:cNvSpPr>
            <a:spLocks noGrp="1"/>
          </p:cNvSpPr>
          <p:nvPr>
            <p:ph idx="1"/>
          </p:nvPr>
        </p:nvSpPr>
        <p:spPr>
          <a:xfrm>
            <a:off x="397164" y="1136071"/>
            <a:ext cx="6844145" cy="5417129"/>
          </a:xfrm>
        </p:spPr>
        <p:txBody>
          <a:bodyPr>
            <a:noAutofit/>
          </a:bodyPr>
          <a:lstStyle/>
          <a:p>
            <a:pPr marL="0" indent="0">
              <a:buNone/>
            </a:pPr>
            <a:r>
              <a:rPr lang="en-US" sz="3100" dirty="0"/>
              <a:t>5 Who serve unto the example and shadow of heavenly things, as Moses was admonished of God when he was about to make the tabernacle: for, See, saith he, that thou make all things according to the pattern shewed to thee in the mount.</a:t>
            </a:r>
          </a:p>
          <a:p>
            <a:pPr marL="0" indent="0">
              <a:buNone/>
            </a:pPr>
            <a:r>
              <a:rPr lang="en-US" sz="3100" dirty="0"/>
              <a:t>6 But now hath he obtained a more excellent ministry, by how much also he is the mediator of a better covenant, which was established upon better promises.</a:t>
            </a:r>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341745" y="1136071"/>
            <a:ext cx="6211388" cy="0"/>
          </a:xfrm>
          <a:prstGeom prst="line">
            <a:avLst/>
          </a:prstGeom>
        </p:spPr>
        <p:style>
          <a:lnRef idx="1">
            <a:schemeClr val="accent1"/>
          </a:lnRef>
          <a:fillRef idx="0">
            <a:schemeClr val="accent1"/>
          </a:fillRef>
          <a:effectRef idx="0">
            <a:schemeClr val="accent1"/>
          </a:effectRef>
          <a:fontRef idx="minor">
            <a:schemeClr val="tx1"/>
          </a:fontRef>
        </p:style>
      </p:cxnSp>
      <p:pic>
        <p:nvPicPr>
          <p:cNvPr id="12290" name="Picture 2" descr="The Universal Church as a Holy and Royal Priesthood with Christ Jesus as  the High Priest • FaithEquip">
            <a:extLst>
              <a:ext uri="{FF2B5EF4-FFF2-40B4-BE49-F238E27FC236}">
                <a16:creationId xmlns:a16="http://schemas.microsoft.com/office/drawing/2014/main" id="{ACE58FF0-D071-A636-8C1D-490F25D4436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7697" r="18849" b="-2323"/>
          <a:stretch/>
        </p:blipFill>
        <p:spPr bwMode="auto">
          <a:xfrm>
            <a:off x="7334673" y="-1"/>
            <a:ext cx="4857328" cy="6973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93072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98192"/>
            <a:ext cx="8054714" cy="828644"/>
          </a:xfrm>
          <a:solidFill>
            <a:schemeClr val="accent1">
              <a:lumMod val="50000"/>
            </a:schemeClr>
          </a:solidFill>
        </p:spPr>
        <p:txBody>
          <a:bodyPr>
            <a:normAutofit/>
          </a:bodyPr>
          <a:lstStyle/>
          <a:p>
            <a:r>
              <a:rPr lang="en-US" dirty="0"/>
              <a:t>Patriarchs and Prophets P. 343</a:t>
            </a:r>
          </a:p>
        </p:txBody>
      </p:sp>
      <p:sp>
        <p:nvSpPr>
          <p:cNvPr id="3" name="Content Placeholder 2"/>
          <p:cNvSpPr>
            <a:spLocks noGrp="1"/>
          </p:cNvSpPr>
          <p:nvPr>
            <p:ph idx="1"/>
          </p:nvPr>
        </p:nvSpPr>
        <p:spPr>
          <a:xfrm>
            <a:off x="913795" y="1348510"/>
            <a:ext cx="10456169" cy="4608946"/>
          </a:xfrm>
        </p:spPr>
        <p:txBody>
          <a:bodyPr>
            <a:noAutofit/>
          </a:bodyPr>
          <a:lstStyle/>
          <a:p>
            <a:pPr marL="0" indent="0">
              <a:buNone/>
            </a:pPr>
            <a:r>
              <a:rPr lang="en-US" sz="3200" dirty="0">
                <a:effectLst/>
              </a:rPr>
              <a:t>“God Himself gave to Moses the plan of that structure, with particular directions as to its size and form, the materials to be employed, and every article of furniture which it was to contain. The holy places made with hands were to be “figures of the true,” “patterns of things in the heavens” (Hebrews 9:24, 23)—a miniature representation of the heavenly temple ….God presented before Moses in the mount a view of the heavenly sanctuary, and commanded him to make all things according to the pattern shown him.”</a:t>
            </a:r>
            <a:endParaRPr lang="en-US" sz="3200" dirty="0">
              <a:solidFill>
                <a:schemeClr val="accent1">
                  <a:lumMod val="40000"/>
                  <a:lumOff val="60000"/>
                </a:schemeClr>
              </a:solidFill>
            </a:endParaRPr>
          </a:p>
        </p:txBody>
      </p:sp>
    </p:spTree>
    <p:extLst>
      <p:ext uri="{BB962C8B-B14F-4D97-AF65-F5344CB8AC3E}">
        <p14:creationId xmlns:p14="http://schemas.microsoft.com/office/powerpoint/2010/main" val="19239832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2300 Day Prophecy">
            <a:extLst>
              <a:ext uri="{FF2B5EF4-FFF2-40B4-BE49-F238E27FC236}">
                <a16:creationId xmlns:a16="http://schemas.microsoft.com/office/drawing/2014/main" id="{6155E8F1-7840-C044-809D-8D6B5E811B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63" y="-187569"/>
            <a:ext cx="11856674" cy="7671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93334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1" y="233330"/>
            <a:ext cx="6873766" cy="1189507"/>
          </a:xfrm>
        </p:spPr>
        <p:txBody>
          <a:bodyPr>
            <a:noAutofit/>
          </a:bodyPr>
          <a:lstStyle/>
          <a:p>
            <a:r>
              <a:rPr lang="en-US" sz="6000" b="1" dirty="0"/>
              <a:t>Daniel 8:14</a:t>
            </a:r>
          </a:p>
        </p:txBody>
      </p:sp>
      <p:sp>
        <p:nvSpPr>
          <p:cNvPr id="3" name="Content Placeholder 2"/>
          <p:cNvSpPr>
            <a:spLocks noGrp="1"/>
          </p:cNvSpPr>
          <p:nvPr>
            <p:ph idx="1"/>
          </p:nvPr>
        </p:nvSpPr>
        <p:spPr>
          <a:xfrm>
            <a:off x="232353" y="1533235"/>
            <a:ext cx="4903066" cy="4921215"/>
          </a:xfrm>
        </p:spPr>
        <p:txBody>
          <a:bodyPr>
            <a:noAutofit/>
          </a:bodyPr>
          <a:lstStyle/>
          <a:p>
            <a:pPr marL="0" indent="0">
              <a:buNone/>
            </a:pPr>
            <a:r>
              <a:rPr lang="en-US" sz="4400" dirty="0"/>
              <a:t>And he said unto me, Unto two thousand and three hundred days; then shall the </a:t>
            </a:r>
            <a:r>
              <a:rPr lang="en-US" sz="4400" dirty="0">
                <a:solidFill>
                  <a:schemeClr val="accent3">
                    <a:lumMod val="40000"/>
                    <a:lumOff val="60000"/>
                  </a:schemeClr>
                </a:solidFill>
              </a:rPr>
              <a:t>sanctuary</a:t>
            </a:r>
            <a:r>
              <a:rPr lang="en-US" sz="4400" dirty="0"/>
              <a:t> be cleansed.</a:t>
            </a:r>
          </a:p>
        </p:txBody>
      </p:sp>
      <p:sp>
        <p:nvSpPr>
          <p:cNvPr id="7" name="Rectangle 6">
            <a:extLst>
              <a:ext uri="{FF2B5EF4-FFF2-40B4-BE49-F238E27FC236}">
                <a16:creationId xmlns:a16="http://schemas.microsoft.com/office/drawing/2014/main" id="{CD12EB7B-13CF-7042-A25F-5A521CC3CCEC}"/>
              </a:ext>
            </a:extLst>
          </p:cNvPr>
          <p:cNvSpPr/>
          <p:nvPr/>
        </p:nvSpPr>
        <p:spPr>
          <a:xfrm>
            <a:off x="5828145" y="461818"/>
            <a:ext cx="5920510" cy="5992631"/>
          </a:xfrm>
          <a:prstGeom prst="rect">
            <a:avLst/>
          </a:prstGeom>
          <a:solidFill>
            <a:srgbClr val="3B10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53DDF9EE-F0CA-75A4-7C4F-48D3806437E9}"/>
              </a:ext>
            </a:extLst>
          </p:cNvPr>
          <p:cNvCxnSpPr>
            <a:cxnSpLocks/>
          </p:cNvCxnSpPr>
          <p:nvPr/>
        </p:nvCxnSpPr>
        <p:spPr>
          <a:xfrm>
            <a:off x="232352" y="1427548"/>
            <a:ext cx="5180157"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58BEAD2B-9F73-0DC8-054D-9D0D3911CC14}"/>
              </a:ext>
            </a:extLst>
          </p:cNvPr>
          <p:cNvSpPr txBox="1"/>
          <p:nvPr/>
        </p:nvSpPr>
        <p:spPr>
          <a:xfrm>
            <a:off x="5929745" y="461818"/>
            <a:ext cx="5588000" cy="5632311"/>
          </a:xfrm>
          <a:prstGeom prst="rect">
            <a:avLst/>
          </a:prstGeom>
          <a:noFill/>
        </p:spPr>
        <p:txBody>
          <a:bodyPr wrap="square" rtlCol="0">
            <a:spAutoFit/>
          </a:bodyPr>
          <a:lstStyle/>
          <a:p>
            <a:r>
              <a:rPr lang="en-US" sz="3600" b="1" dirty="0">
                <a:solidFill>
                  <a:schemeClr val="accent3">
                    <a:lumMod val="40000"/>
                    <a:lumOff val="60000"/>
                  </a:schemeClr>
                </a:solidFill>
              </a:rPr>
              <a:t>Two sanctuaries mentioned in the Bible:  </a:t>
            </a:r>
          </a:p>
          <a:p>
            <a:pPr marL="742950" indent="-742950">
              <a:buAutoNum type="arabicPeriod"/>
            </a:pPr>
            <a:r>
              <a:rPr lang="en-US" sz="3600" dirty="0"/>
              <a:t>The </a:t>
            </a:r>
            <a:r>
              <a:rPr lang="en-US" sz="3600" u="sng" dirty="0"/>
              <a:t>Sanctuary in the Wilderness</a:t>
            </a:r>
            <a:r>
              <a:rPr lang="en-US" sz="3600" dirty="0"/>
              <a:t>, the building of which was supervised by Moses, and </a:t>
            </a:r>
          </a:p>
          <a:p>
            <a:pPr marL="742950" indent="-742950">
              <a:buAutoNum type="arabicPeriod"/>
            </a:pPr>
            <a:r>
              <a:rPr lang="en-US" sz="3600" dirty="0"/>
              <a:t>The </a:t>
            </a:r>
            <a:r>
              <a:rPr lang="en-US" sz="3600" u="sng" dirty="0"/>
              <a:t>Heavenly Sanctuary</a:t>
            </a:r>
            <a:r>
              <a:rPr lang="en-US" sz="3600" dirty="0"/>
              <a:t> of which the Sanctuary in the Wilderness was just a model.  </a:t>
            </a:r>
          </a:p>
        </p:txBody>
      </p:sp>
    </p:spTree>
    <p:extLst>
      <p:ext uri="{BB962C8B-B14F-4D97-AF65-F5344CB8AC3E}">
        <p14:creationId xmlns:p14="http://schemas.microsoft.com/office/powerpoint/2010/main" val="25593408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2300 Day Prophecy">
            <a:extLst>
              <a:ext uri="{FF2B5EF4-FFF2-40B4-BE49-F238E27FC236}">
                <a16:creationId xmlns:a16="http://schemas.microsoft.com/office/drawing/2014/main" id="{6155E8F1-7840-C044-809D-8D6B5E811B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63" y="-187569"/>
            <a:ext cx="11856674" cy="7671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3060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9303" y="304800"/>
            <a:ext cx="7178370" cy="1311564"/>
          </a:xfrm>
        </p:spPr>
        <p:txBody>
          <a:bodyPr>
            <a:normAutofit/>
          </a:bodyPr>
          <a:lstStyle/>
          <a:p>
            <a:r>
              <a:rPr lang="en-US" sz="4000" dirty="0"/>
              <a:t>The Great Controversy p. 417</a:t>
            </a:r>
          </a:p>
        </p:txBody>
      </p:sp>
      <p:sp>
        <p:nvSpPr>
          <p:cNvPr id="3" name="Content Placeholder 2"/>
          <p:cNvSpPr>
            <a:spLocks noGrp="1"/>
          </p:cNvSpPr>
          <p:nvPr>
            <p:ph idx="1"/>
          </p:nvPr>
        </p:nvSpPr>
        <p:spPr>
          <a:xfrm>
            <a:off x="4265023" y="1236018"/>
            <a:ext cx="7507876" cy="5123840"/>
          </a:xfrm>
        </p:spPr>
        <p:txBody>
          <a:bodyPr>
            <a:noAutofit/>
          </a:bodyPr>
          <a:lstStyle/>
          <a:p>
            <a:pPr marL="0" indent="0">
              <a:buNone/>
            </a:pPr>
            <a:r>
              <a:rPr lang="en-US" sz="3200" dirty="0">
                <a:effectLst/>
              </a:rPr>
              <a:t>“The question, What is the sanctuary? is clearly answered in the Scriptures. The term “sanctuary,” as used in the Bible, refers, first, to the tabernacle built by Moses, as a pattern of heavenly things; and, secondly, to the “true tabernacle” in heaven, to which the earthly sanctuary pointed. At the death of Christ the typical service ended. The “true tabernacle” in heaven is the sanctuary of the new covenant.”</a:t>
            </a:r>
            <a:endParaRPr lang="en-US" sz="3200" dirty="0"/>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4219303" y="1342176"/>
            <a:ext cx="7686370" cy="0"/>
          </a:xfrm>
          <a:prstGeom prst="line">
            <a:avLst/>
          </a:prstGeom>
        </p:spPr>
        <p:style>
          <a:lnRef idx="1">
            <a:schemeClr val="accent1"/>
          </a:lnRef>
          <a:fillRef idx="0">
            <a:schemeClr val="accent1"/>
          </a:fillRef>
          <a:effectRef idx="0">
            <a:schemeClr val="accent1"/>
          </a:effectRef>
          <a:fontRef idx="minor">
            <a:schemeClr val="tx1"/>
          </a:fontRef>
        </p:style>
      </p:cxnSp>
      <p:pic>
        <p:nvPicPr>
          <p:cNvPr id="13316" name="Picture 4" descr="Day 46 – Furniture of the Tabernacle | Nutri Faith">
            <a:extLst>
              <a:ext uri="{FF2B5EF4-FFF2-40B4-BE49-F238E27FC236}">
                <a16:creationId xmlns:a16="http://schemas.microsoft.com/office/drawing/2014/main" id="{54A9CA7E-5F28-DE57-3C5D-8DBE9276D09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172" r="25474"/>
          <a:stretch/>
        </p:blipFill>
        <p:spPr bwMode="auto">
          <a:xfrm>
            <a:off x="146066" y="196778"/>
            <a:ext cx="4073237" cy="64644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45375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42310" y="304800"/>
            <a:ext cx="7246489" cy="1311564"/>
          </a:xfrm>
        </p:spPr>
        <p:txBody>
          <a:bodyPr>
            <a:normAutofit/>
          </a:bodyPr>
          <a:lstStyle/>
          <a:p>
            <a:r>
              <a:rPr lang="en-US" sz="4000" dirty="0"/>
              <a:t>The Great Controversy p. 417</a:t>
            </a:r>
          </a:p>
        </p:txBody>
      </p:sp>
      <p:sp>
        <p:nvSpPr>
          <p:cNvPr id="3" name="Content Placeholder 2"/>
          <p:cNvSpPr>
            <a:spLocks noGrp="1"/>
          </p:cNvSpPr>
          <p:nvPr>
            <p:ph idx="1"/>
          </p:nvPr>
        </p:nvSpPr>
        <p:spPr>
          <a:xfrm>
            <a:off x="4742311" y="1236018"/>
            <a:ext cx="7030588" cy="5123840"/>
          </a:xfrm>
        </p:spPr>
        <p:txBody>
          <a:bodyPr>
            <a:noAutofit/>
          </a:bodyPr>
          <a:lstStyle/>
          <a:p>
            <a:pPr marL="0" indent="0">
              <a:buNone/>
            </a:pPr>
            <a:r>
              <a:rPr lang="en-US" sz="3600" dirty="0">
                <a:effectLst/>
              </a:rPr>
              <a:t>“At the termination of the 2300 days, in 1844, there had been no sanctuary on earth for many centuries. Thus the prophecy, “Unto two thousand and three hundred days; then shall the sanctuary be cleansed,” unquestionably points to the sanctuary in heaven.”</a:t>
            </a:r>
            <a:endParaRPr lang="en-US" sz="3600" dirty="0"/>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4219303" y="1342176"/>
            <a:ext cx="7289206" cy="0"/>
          </a:xfrm>
          <a:prstGeom prst="line">
            <a:avLst/>
          </a:prstGeom>
        </p:spPr>
        <p:style>
          <a:lnRef idx="1">
            <a:schemeClr val="accent1"/>
          </a:lnRef>
          <a:fillRef idx="0">
            <a:schemeClr val="accent1"/>
          </a:fillRef>
          <a:effectRef idx="0">
            <a:schemeClr val="accent1"/>
          </a:effectRef>
          <a:fontRef idx="minor">
            <a:schemeClr val="tx1"/>
          </a:fontRef>
        </p:style>
      </p:cxnSp>
      <p:pic>
        <p:nvPicPr>
          <p:cNvPr id="14338" name="Picture 2" descr="Cleansing the Heavenly Sanctuary | Smoodock's Blog">
            <a:extLst>
              <a:ext uri="{FF2B5EF4-FFF2-40B4-BE49-F238E27FC236}">
                <a16:creationId xmlns:a16="http://schemas.microsoft.com/office/drawing/2014/main" id="{AF7776EB-0AF6-90E8-19FE-B8EBFF4EA78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589" r="32193"/>
          <a:stretch/>
        </p:blipFill>
        <p:spPr bwMode="auto">
          <a:xfrm>
            <a:off x="0" y="0"/>
            <a:ext cx="465493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15619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4255" y="233330"/>
            <a:ext cx="6382392" cy="1189507"/>
          </a:xfrm>
        </p:spPr>
        <p:txBody>
          <a:bodyPr>
            <a:noAutofit/>
          </a:bodyPr>
          <a:lstStyle/>
          <a:p>
            <a:r>
              <a:rPr lang="en-US" sz="6000" b="1" dirty="0"/>
              <a:t>Daniel 8:14</a:t>
            </a:r>
          </a:p>
        </p:txBody>
      </p:sp>
      <p:sp>
        <p:nvSpPr>
          <p:cNvPr id="3" name="Content Placeholder 2"/>
          <p:cNvSpPr>
            <a:spLocks noGrp="1"/>
          </p:cNvSpPr>
          <p:nvPr>
            <p:ph idx="1"/>
          </p:nvPr>
        </p:nvSpPr>
        <p:spPr>
          <a:xfrm>
            <a:off x="674255" y="1533235"/>
            <a:ext cx="4461164" cy="4921215"/>
          </a:xfrm>
        </p:spPr>
        <p:txBody>
          <a:bodyPr>
            <a:noAutofit/>
          </a:bodyPr>
          <a:lstStyle/>
          <a:p>
            <a:pPr marL="0" indent="0">
              <a:buNone/>
            </a:pPr>
            <a:r>
              <a:rPr lang="en-US" sz="4400" dirty="0"/>
              <a:t>And he said unto me, Unto two thousand and three hundred days; then shall the sanctuary be </a:t>
            </a:r>
            <a:r>
              <a:rPr lang="en-US" sz="4400" dirty="0">
                <a:solidFill>
                  <a:schemeClr val="accent3">
                    <a:lumMod val="20000"/>
                    <a:lumOff val="80000"/>
                  </a:schemeClr>
                </a:solidFill>
              </a:rPr>
              <a:t>cleansed.</a:t>
            </a:r>
          </a:p>
        </p:txBody>
      </p:sp>
      <p:sp>
        <p:nvSpPr>
          <p:cNvPr id="7" name="Rectangle 6">
            <a:extLst>
              <a:ext uri="{FF2B5EF4-FFF2-40B4-BE49-F238E27FC236}">
                <a16:creationId xmlns:a16="http://schemas.microsoft.com/office/drawing/2014/main" id="{CD12EB7B-13CF-7042-A25F-5A521CC3CCEC}"/>
              </a:ext>
            </a:extLst>
          </p:cNvPr>
          <p:cNvSpPr/>
          <p:nvPr/>
        </p:nvSpPr>
        <p:spPr>
          <a:xfrm>
            <a:off x="6011429" y="828083"/>
            <a:ext cx="5920510" cy="5532512"/>
          </a:xfrm>
          <a:prstGeom prst="rect">
            <a:avLst/>
          </a:prstGeom>
          <a:solidFill>
            <a:srgbClr val="3B10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53DDF9EE-F0CA-75A4-7C4F-48D3806437E9}"/>
              </a:ext>
            </a:extLst>
          </p:cNvPr>
          <p:cNvCxnSpPr>
            <a:cxnSpLocks/>
          </p:cNvCxnSpPr>
          <p:nvPr/>
        </p:nvCxnSpPr>
        <p:spPr>
          <a:xfrm>
            <a:off x="389371" y="1427548"/>
            <a:ext cx="5180157"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58BEAD2B-9F73-0DC8-054D-9D0D3911CC14}"/>
              </a:ext>
            </a:extLst>
          </p:cNvPr>
          <p:cNvSpPr txBox="1"/>
          <p:nvPr/>
        </p:nvSpPr>
        <p:spPr>
          <a:xfrm>
            <a:off x="6028459" y="828083"/>
            <a:ext cx="5920510" cy="5509200"/>
          </a:xfrm>
          <a:prstGeom prst="rect">
            <a:avLst/>
          </a:prstGeom>
          <a:noFill/>
        </p:spPr>
        <p:txBody>
          <a:bodyPr wrap="square" rtlCol="0">
            <a:spAutoFit/>
          </a:bodyPr>
          <a:lstStyle/>
          <a:p>
            <a:pPr algn="ctr"/>
            <a:r>
              <a:rPr lang="en-US" sz="4400" b="1" dirty="0">
                <a:solidFill>
                  <a:schemeClr val="accent3">
                    <a:lumMod val="40000"/>
                    <a:lumOff val="60000"/>
                  </a:schemeClr>
                </a:solidFill>
              </a:rPr>
              <a:t>If we accept that this verse refers to the HEAVENLY SANCTUARY, </a:t>
            </a:r>
          </a:p>
          <a:p>
            <a:pPr algn="ctr"/>
            <a:r>
              <a:rPr lang="en-US" sz="4400" b="1" dirty="0">
                <a:solidFill>
                  <a:schemeClr val="accent3">
                    <a:lumMod val="40000"/>
                    <a:lumOff val="60000"/>
                  </a:schemeClr>
                </a:solidFill>
              </a:rPr>
              <a:t>then we need to ask what it means for that sanctuary to be cleansed!  How is it even dirty?  </a:t>
            </a:r>
          </a:p>
        </p:txBody>
      </p:sp>
    </p:spTree>
    <p:extLst>
      <p:ext uri="{BB962C8B-B14F-4D97-AF65-F5344CB8AC3E}">
        <p14:creationId xmlns:p14="http://schemas.microsoft.com/office/powerpoint/2010/main" val="38545091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056" y="304800"/>
            <a:ext cx="10215418" cy="831271"/>
          </a:xfrm>
        </p:spPr>
        <p:txBody>
          <a:bodyPr>
            <a:normAutofit/>
          </a:bodyPr>
          <a:lstStyle/>
          <a:p>
            <a:r>
              <a:rPr lang="en-US" sz="4000" b="1" dirty="0"/>
              <a:t>The Great Controversy P. 417</a:t>
            </a:r>
          </a:p>
        </p:txBody>
      </p:sp>
      <p:sp>
        <p:nvSpPr>
          <p:cNvPr id="3" name="Content Placeholder 2"/>
          <p:cNvSpPr>
            <a:spLocks noGrp="1"/>
          </p:cNvSpPr>
          <p:nvPr>
            <p:ph idx="1"/>
          </p:nvPr>
        </p:nvSpPr>
        <p:spPr>
          <a:xfrm>
            <a:off x="397164" y="1136071"/>
            <a:ext cx="8857672" cy="5417129"/>
          </a:xfrm>
        </p:spPr>
        <p:txBody>
          <a:bodyPr>
            <a:noAutofit/>
          </a:bodyPr>
          <a:lstStyle/>
          <a:p>
            <a:pPr marL="0" indent="0">
              <a:buNone/>
            </a:pPr>
            <a:r>
              <a:rPr lang="en-US" sz="3600" b="0" i="0" dirty="0">
                <a:solidFill>
                  <a:srgbClr val="FFFFFF"/>
                </a:solidFill>
                <a:effectLst/>
                <a:latin typeface="Raleway" pitchFamily="2" charset="0"/>
              </a:rPr>
              <a:t>The cleansing, both in the typical and in the real service, must be accomplished with blood: in the former, with the blood of animals; in the latter, with the blood of Christ. Paul states, as the reason why this cleansing must be performed with blood, that without shedding of blood is no </a:t>
            </a:r>
            <a:r>
              <a:rPr lang="en-US" sz="3600" b="0" i="1" dirty="0">
                <a:solidFill>
                  <a:srgbClr val="FFFFFF"/>
                </a:solidFill>
                <a:effectLst/>
                <a:latin typeface="Raleway" pitchFamily="2" charset="0"/>
              </a:rPr>
              <a:t>remission</a:t>
            </a:r>
            <a:r>
              <a:rPr lang="en-US" sz="3600" b="0" i="0" dirty="0">
                <a:solidFill>
                  <a:srgbClr val="FFFFFF"/>
                </a:solidFill>
                <a:effectLst/>
                <a:latin typeface="Raleway" pitchFamily="2" charset="0"/>
              </a:rPr>
              <a:t>. Remission, or putting away of sin, is the work to be accomplished. </a:t>
            </a:r>
            <a:endParaRPr lang="en-US" sz="3200" dirty="0"/>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341745" y="1136071"/>
            <a:ext cx="6211388" cy="0"/>
          </a:xfrm>
          <a:prstGeom prst="line">
            <a:avLst/>
          </a:prstGeom>
        </p:spPr>
        <p:style>
          <a:lnRef idx="1">
            <a:schemeClr val="accent1"/>
          </a:lnRef>
          <a:fillRef idx="0">
            <a:schemeClr val="accent1"/>
          </a:fillRef>
          <a:effectRef idx="0">
            <a:schemeClr val="accent1"/>
          </a:effectRef>
          <a:fontRef idx="minor">
            <a:schemeClr val="tx1"/>
          </a:fontRef>
        </p:style>
      </p:cxnSp>
      <p:pic>
        <p:nvPicPr>
          <p:cNvPr id="15366" name="Picture 6" descr="1,700+ Remission Of Sins Stock Photos, Pictures &amp; Royalty-Free Images -  iStock">
            <a:extLst>
              <a:ext uri="{FF2B5EF4-FFF2-40B4-BE49-F238E27FC236}">
                <a16:creationId xmlns:a16="http://schemas.microsoft.com/office/drawing/2014/main" id="{3911D5E4-C0DF-B4BB-DA02-CC6F7797C0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7596107" y="2477655"/>
            <a:ext cx="6328516" cy="19026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68063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5589" y="304800"/>
            <a:ext cx="6943210" cy="1311564"/>
          </a:xfrm>
        </p:spPr>
        <p:txBody>
          <a:bodyPr>
            <a:normAutofit/>
          </a:bodyPr>
          <a:lstStyle/>
          <a:p>
            <a:r>
              <a:rPr lang="en-US" sz="4000" b="1" dirty="0"/>
              <a:t>The Great Controversy P. 417</a:t>
            </a:r>
          </a:p>
        </p:txBody>
      </p:sp>
      <p:sp>
        <p:nvSpPr>
          <p:cNvPr id="3" name="Content Placeholder 2"/>
          <p:cNvSpPr>
            <a:spLocks noGrp="1"/>
          </p:cNvSpPr>
          <p:nvPr>
            <p:ph idx="1"/>
          </p:nvPr>
        </p:nvSpPr>
        <p:spPr>
          <a:xfrm>
            <a:off x="5045589" y="1342176"/>
            <a:ext cx="7030588" cy="5123840"/>
          </a:xfrm>
        </p:spPr>
        <p:txBody>
          <a:bodyPr>
            <a:noAutofit/>
          </a:bodyPr>
          <a:lstStyle/>
          <a:p>
            <a:pPr marL="0" indent="0">
              <a:buNone/>
            </a:pPr>
            <a:r>
              <a:rPr lang="en-US" sz="3600" dirty="0">
                <a:effectLst/>
              </a:rPr>
              <a:t>But how could there be sin connected with the sanctuary, either in heaven or upon the earth? This may be learned by reference to the symbolic service; for the priests who officiated on earth, served “unto the example and shadow of heavenly things.” Hebrews 8:5. </a:t>
            </a:r>
            <a:endParaRPr lang="en-US" sz="3600" dirty="0"/>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4219303" y="1342176"/>
            <a:ext cx="7289206" cy="0"/>
          </a:xfrm>
          <a:prstGeom prst="line">
            <a:avLst/>
          </a:prstGeom>
        </p:spPr>
        <p:style>
          <a:lnRef idx="1">
            <a:schemeClr val="accent1"/>
          </a:lnRef>
          <a:fillRef idx="0">
            <a:schemeClr val="accent1"/>
          </a:fillRef>
          <a:effectRef idx="0">
            <a:schemeClr val="accent1"/>
          </a:effectRef>
          <a:fontRef idx="minor">
            <a:schemeClr val="tx1"/>
          </a:fontRef>
        </p:style>
      </p:cxnSp>
      <p:pic>
        <p:nvPicPr>
          <p:cNvPr id="16388" name="Picture 4" descr="The Tabernacle in the Wilderness | Amazing Sanctuary">
            <a:extLst>
              <a:ext uri="{FF2B5EF4-FFF2-40B4-BE49-F238E27FC236}">
                <a16:creationId xmlns:a16="http://schemas.microsoft.com/office/drawing/2014/main" id="{01311FD5-17AE-67FA-F534-4ACB13CAA18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791" r="13010"/>
          <a:stretch/>
        </p:blipFill>
        <p:spPr bwMode="auto">
          <a:xfrm>
            <a:off x="-200665" y="0"/>
            <a:ext cx="524625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65655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056" y="304800"/>
            <a:ext cx="10215418" cy="831271"/>
          </a:xfrm>
        </p:spPr>
        <p:txBody>
          <a:bodyPr>
            <a:normAutofit/>
          </a:bodyPr>
          <a:lstStyle/>
          <a:p>
            <a:r>
              <a:rPr lang="en-US" sz="4000" b="1" dirty="0"/>
              <a:t>The Great Controversy P. 418</a:t>
            </a:r>
          </a:p>
        </p:txBody>
      </p:sp>
      <p:sp>
        <p:nvSpPr>
          <p:cNvPr id="3" name="Content Placeholder 2"/>
          <p:cNvSpPr>
            <a:spLocks noGrp="1"/>
          </p:cNvSpPr>
          <p:nvPr>
            <p:ph idx="1"/>
          </p:nvPr>
        </p:nvSpPr>
        <p:spPr>
          <a:xfrm>
            <a:off x="397164" y="1136071"/>
            <a:ext cx="8017163" cy="5417129"/>
          </a:xfrm>
        </p:spPr>
        <p:txBody>
          <a:bodyPr>
            <a:noAutofit/>
          </a:bodyPr>
          <a:lstStyle/>
          <a:p>
            <a:pPr marL="0" indent="0">
              <a:buNone/>
            </a:pPr>
            <a:r>
              <a:rPr lang="en-US" sz="3600" b="0" i="0" dirty="0">
                <a:solidFill>
                  <a:srgbClr val="FFFFFF"/>
                </a:solidFill>
                <a:effectLst/>
                <a:latin typeface="Raleway" pitchFamily="2" charset="0"/>
              </a:rPr>
              <a:t>Day by day the repentant sinner brought his offering to the door of the tabernacle and, placing his hand upon the victim's head, confessed his sins, thus in figure transferring them from himself to the innocent sacrifice. The animal was then slain. The broken law of God demanded the life of the transgressor. </a:t>
            </a:r>
            <a:endParaRPr lang="en-US" sz="3200" dirty="0"/>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341745" y="1136071"/>
            <a:ext cx="6211388" cy="0"/>
          </a:xfrm>
          <a:prstGeom prst="line">
            <a:avLst/>
          </a:prstGeom>
        </p:spPr>
        <p:style>
          <a:lnRef idx="1">
            <a:schemeClr val="accent1"/>
          </a:lnRef>
          <a:fillRef idx="0">
            <a:schemeClr val="accent1"/>
          </a:fillRef>
          <a:effectRef idx="0">
            <a:schemeClr val="accent1"/>
          </a:effectRef>
          <a:fontRef idx="minor">
            <a:schemeClr val="tx1"/>
          </a:fontRef>
        </p:style>
      </p:cxnSp>
      <p:pic>
        <p:nvPicPr>
          <p:cNvPr id="28674" name="Picture 2" descr="Monday: Sin, Sacrifice and Acceptance | Sabbath School Net">
            <a:extLst>
              <a:ext uri="{FF2B5EF4-FFF2-40B4-BE49-F238E27FC236}">
                <a16:creationId xmlns:a16="http://schemas.microsoft.com/office/drawing/2014/main" id="{B3068105-78AC-E4B0-7D5B-A0C04530128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673" r="13675"/>
          <a:stretch/>
        </p:blipFill>
        <p:spPr bwMode="auto">
          <a:xfrm>
            <a:off x="8756073" y="0"/>
            <a:ext cx="3435927" cy="6922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46406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6509" y="304800"/>
            <a:ext cx="7592290" cy="1311564"/>
          </a:xfrm>
        </p:spPr>
        <p:txBody>
          <a:bodyPr>
            <a:normAutofit/>
          </a:bodyPr>
          <a:lstStyle/>
          <a:p>
            <a:r>
              <a:rPr lang="en-US" sz="4000" b="1" dirty="0"/>
              <a:t>The Great Controversy P. 418</a:t>
            </a:r>
          </a:p>
        </p:txBody>
      </p:sp>
      <p:sp>
        <p:nvSpPr>
          <p:cNvPr id="3" name="Content Placeholder 2"/>
          <p:cNvSpPr>
            <a:spLocks noGrp="1"/>
          </p:cNvSpPr>
          <p:nvPr>
            <p:ph idx="1"/>
          </p:nvPr>
        </p:nvSpPr>
        <p:spPr>
          <a:xfrm>
            <a:off x="4396509" y="1342176"/>
            <a:ext cx="7679668" cy="5123840"/>
          </a:xfrm>
        </p:spPr>
        <p:txBody>
          <a:bodyPr>
            <a:noAutofit/>
          </a:bodyPr>
          <a:lstStyle/>
          <a:p>
            <a:pPr marL="0" indent="0">
              <a:buNone/>
            </a:pPr>
            <a:r>
              <a:rPr lang="en-US" sz="3600" dirty="0">
                <a:effectLst/>
              </a:rPr>
              <a:t>The blood, representing the forfeited life of the sinner, whose guilt the victim bore, was carried by the priest into the holy place and sprinkled before the veil, behind which was the ark containing the law that the sinner had transgressed. By this ceremony the sin was, through the blood, transferred in figure to the sanctuary. </a:t>
            </a:r>
            <a:endParaRPr lang="en-US" sz="3600" dirty="0"/>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4219303" y="1342176"/>
            <a:ext cx="7289206" cy="0"/>
          </a:xfrm>
          <a:prstGeom prst="line">
            <a:avLst/>
          </a:prstGeom>
        </p:spPr>
        <p:style>
          <a:lnRef idx="1">
            <a:schemeClr val="accent1"/>
          </a:lnRef>
          <a:fillRef idx="0">
            <a:schemeClr val="accent1"/>
          </a:fillRef>
          <a:effectRef idx="0">
            <a:schemeClr val="accent1"/>
          </a:effectRef>
          <a:fontRef idx="minor">
            <a:schemeClr val="tx1"/>
          </a:fontRef>
        </p:style>
      </p:cxnSp>
      <p:pic>
        <p:nvPicPr>
          <p:cNvPr id="29698" name="Picture 2" descr="Jesus Is The Lamb - The Golden Altar of Incense, The Mystery of  Melchizedek, And the FOREVER PRIEST! Within the Holy Place of the  Tabernacle, just in front of the veil to">
            <a:extLst>
              <a:ext uri="{FF2B5EF4-FFF2-40B4-BE49-F238E27FC236}">
                <a16:creationId xmlns:a16="http://schemas.microsoft.com/office/drawing/2014/main" id="{96066D6E-431B-790A-909C-02A98DBD0BC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548" r="46535"/>
          <a:stretch/>
        </p:blipFill>
        <p:spPr bwMode="auto">
          <a:xfrm>
            <a:off x="-78142" y="0"/>
            <a:ext cx="438727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94079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056" y="304800"/>
            <a:ext cx="10215418" cy="831271"/>
          </a:xfrm>
        </p:spPr>
        <p:txBody>
          <a:bodyPr>
            <a:normAutofit/>
          </a:bodyPr>
          <a:lstStyle/>
          <a:p>
            <a:r>
              <a:rPr lang="en-US" sz="4000" b="1" dirty="0"/>
              <a:t>The Great Controversy P. 418-419</a:t>
            </a:r>
          </a:p>
        </p:txBody>
      </p:sp>
      <p:sp>
        <p:nvSpPr>
          <p:cNvPr id="3" name="Content Placeholder 2"/>
          <p:cNvSpPr>
            <a:spLocks noGrp="1"/>
          </p:cNvSpPr>
          <p:nvPr>
            <p:ph idx="1"/>
          </p:nvPr>
        </p:nvSpPr>
        <p:spPr>
          <a:xfrm>
            <a:off x="397164" y="1136071"/>
            <a:ext cx="8017163" cy="5417129"/>
          </a:xfrm>
        </p:spPr>
        <p:txBody>
          <a:bodyPr>
            <a:noAutofit/>
          </a:bodyPr>
          <a:lstStyle/>
          <a:p>
            <a:pPr marL="0" indent="0">
              <a:buNone/>
            </a:pPr>
            <a:r>
              <a:rPr lang="en-US" sz="3200" b="0" i="0" dirty="0">
                <a:solidFill>
                  <a:srgbClr val="FFFFFF"/>
                </a:solidFill>
                <a:effectLst/>
                <a:latin typeface="Raleway" pitchFamily="2" charset="0"/>
              </a:rPr>
              <a:t>Such was the work that went on, day by day, throughout the year. The sins of Israel were thus transferred to the sanctuary, and a special work became necessary for their removal… Once a year, on the great Day of Atonement, the priest entered the most holy place for the cleansing of the sanctuary. The work there performed completed the yearly round of ministration. </a:t>
            </a:r>
            <a:endParaRPr lang="en-US" sz="2800" dirty="0"/>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341745" y="1136071"/>
            <a:ext cx="6211388" cy="0"/>
          </a:xfrm>
          <a:prstGeom prst="line">
            <a:avLst/>
          </a:prstGeom>
        </p:spPr>
        <p:style>
          <a:lnRef idx="1">
            <a:schemeClr val="accent1"/>
          </a:lnRef>
          <a:fillRef idx="0">
            <a:schemeClr val="accent1"/>
          </a:fillRef>
          <a:effectRef idx="0">
            <a:schemeClr val="accent1"/>
          </a:effectRef>
          <a:fontRef idx="minor">
            <a:schemeClr val="tx1"/>
          </a:fontRef>
        </p:style>
      </p:cxnSp>
      <p:pic>
        <p:nvPicPr>
          <p:cNvPr id="30722" name="Picture 2" descr="Yom Kippur FAQ: All About the Day of Atonement | My Jewish Learning">
            <a:extLst>
              <a:ext uri="{FF2B5EF4-FFF2-40B4-BE49-F238E27FC236}">
                <a16:creationId xmlns:a16="http://schemas.microsoft.com/office/drawing/2014/main" id="{50A87AA2-B367-6736-A923-A7DACEDD1E6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0259" r="25177"/>
          <a:stretch/>
        </p:blipFill>
        <p:spPr bwMode="auto">
          <a:xfrm flipH="1">
            <a:off x="8414327" y="0"/>
            <a:ext cx="38700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1220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Then Again: Pastor's prophecy for a 'Great Awakening' ends in a 'Great  Disappointment' - VTDigger">
            <a:extLst>
              <a:ext uri="{FF2B5EF4-FFF2-40B4-BE49-F238E27FC236}">
                <a16:creationId xmlns:a16="http://schemas.microsoft.com/office/drawing/2014/main" id="{39321A03-ED13-CD62-BAE5-FE6BA5A153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273" y="0"/>
            <a:ext cx="8377454" cy="7263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9562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4255" y="233330"/>
            <a:ext cx="6382392" cy="1189507"/>
          </a:xfrm>
        </p:spPr>
        <p:txBody>
          <a:bodyPr>
            <a:noAutofit/>
          </a:bodyPr>
          <a:lstStyle/>
          <a:p>
            <a:r>
              <a:rPr lang="en-US" sz="6000" b="1" dirty="0"/>
              <a:t>Daniel 8:14</a:t>
            </a:r>
          </a:p>
        </p:txBody>
      </p:sp>
      <p:sp>
        <p:nvSpPr>
          <p:cNvPr id="3" name="Content Placeholder 2"/>
          <p:cNvSpPr>
            <a:spLocks noGrp="1"/>
          </p:cNvSpPr>
          <p:nvPr>
            <p:ph idx="1"/>
          </p:nvPr>
        </p:nvSpPr>
        <p:spPr>
          <a:xfrm>
            <a:off x="674255" y="1533235"/>
            <a:ext cx="4461164" cy="4921215"/>
          </a:xfrm>
        </p:spPr>
        <p:txBody>
          <a:bodyPr>
            <a:noAutofit/>
          </a:bodyPr>
          <a:lstStyle/>
          <a:p>
            <a:pPr marL="0" indent="0">
              <a:buNone/>
            </a:pPr>
            <a:r>
              <a:rPr lang="en-US" sz="4400" dirty="0"/>
              <a:t>And he said unto me, Unto two thousand and three hundred days; then shall the sanctuary be </a:t>
            </a:r>
            <a:r>
              <a:rPr lang="en-US" sz="4400" dirty="0">
                <a:solidFill>
                  <a:schemeClr val="accent3">
                    <a:lumMod val="20000"/>
                    <a:lumOff val="80000"/>
                  </a:schemeClr>
                </a:solidFill>
              </a:rPr>
              <a:t>cleansed.</a:t>
            </a:r>
          </a:p>
        </p:txBody>
      </p:sp>
      <p:sp>
        <p:nvSpPr>
          <p:cNvPr id="7" name="Rectangle 6">
            <a:extLst>
              <a:ext uri="{FF2B5EF4-FFF2-40B4-BE49-F238E27FC236}">
                <a16:creationId xmlns:a16="http://schemas.microsoft.com/office/drawing/2014/main" id="{CD12EB7B-13CF-7042-A25F-5A521CC3CCEC}"/>
              </a:ext>
            </a:extLst>
          </p:cNvPr>
          <p:cNvSpPr/>
          <p:nvPr/>
        </p:nvSpPr>
        <p:spPr>
          <a:xfrm>
            <a:off x="6011429" y="314037"/>
            <a:ext cx="5920510" cy="6046558"/>
          </a:xfrm>
          <a:prstGeom prst="rect">
            <a:avLst/>
          </a:prstGeom>
          <a:solidFill>
            <a:srgbClr val="3B10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53DDF9EE-F0CA-75A4-7C4F-48D3806437E9}"/>
              </a:ext>
            </a:extLst>
          </p:cNvPr>
          <p:cNvCxnSpPr>
            <a:cxnSpLocks/>
          </p:cNvCxnSpPr>
          <p:nvPr/>
        </p:nvCxnSpPr>
        <p:spPr>
          <a:xfrm>
            <a:off x="389371" y="1427548"/>
            <a:ext cx="5180157"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58BEAD2B-9F73-0DC8-054D-9D0D3911CC14}"/>
              </a:ext>
            </a:extLst>
          </p:cNvPr>
          <p:cNvSpPr txBox="1"/>
          <p:nvPr/>
        </p:nvSpPr>
        <p:spPr>
          <a:xfrm>
            <a:off x="6011429" y="233330"/>
            <a:ext cx="5920510" cy="6247864"/>
          </a:xfrm>
          <a:prstGeom prst="rect">
            <a:avLst/>
          </a:prstGeom>
          <a:noFill/>
        </p:spPr>
        <p:txBody>
          <a:bodyPr wrap="square" rtlCol="0">
            <a:spAutoFit/>
          </a:bodyPr>
          <a:lstStyle/>
          <a:p>
            <a:pPr algn="ctr"/>
            <a:r>
              <a:rPr lang="en-US" sz="4000" b="1" dirty="0">
                <a:solidFill>
                  <a:schemeClr val="accent3">
                    <a:lumMod val="40000"/>
                    <a:lumOff val="60000"/>
                  </a:schemeClr>
                </a:solidFill>
              </a:rPr>
              <a:t>So the sins of God’s people are transferred to the sacrifice (Jesus) and then to the Sanctuary… which then requires cleansing.  Sounds like a work of judgement, as Daniel 7 suggests!   </a:t>
            </a:r>
          </a:p>
          <a:p>
            <a:pPr algn="ctr"/>
            <a:r>
              <a:rPr lang="en-US" sz="4000" b="1" dirty="0">
                <a:solidFill>
                  <a:schemeClr val="accent3">
                    <a:lumMod val="40000"/>
                    <a:lumOff val="60000"/>
                  </a:schemeClr>
                </a:solidFill>
              </a:rPr>
              <a:t>We turn once again to the “model” Sanctuary…</a:t>
            </a:r>
          </a:p>
        </p:txBody>
      </p:sp>
    </p:spTree>
    <p:extLst>
      <p:ext uri="{BB962C8B-B14F-4D97-AF65-F5344CB8AC3E}">
        <p14:creationId xmlns:p14="http://schemas.microsoft.com/office/powerpoint/2010/main" val="11332096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056" y="304800"/>
            <a:ext cx="10215418" cy="831271"/>
          </a:xfrm>
        </p:spPr>
        <p:txBody>
          <a:bodyPr>
            <a:normAutofit/>
          </a:bodyPr>
          <a:lstStyle/>
          <a:p>
            <a:r>
              <a:rPr lang="en-US" sz="4400" b="1" dirty="0"/>
              <a:t>Leviticus 23:26-32</a:t>
            </a:r>
          </a:p>
        </p:txBody>
      </p:sp>
      <p:sp>
        <p:nvSpPr>
          <p:cNvPr id="3" name="Content Placeholder 2"/>
          <p:cNvSpPr>
            <a:spLocks noGrp="1"/>
          </p:cNvSpPr>
          <p:nvPr>
            <p:ph idx="1"/>
          </p:nvPr>
        </p:nvSpPr>
        <p:spPr>
          <a:xfrm>
            <a:off x="397164" y="1136071"/>
            <a:ext cx="6844145" cy="5417129"/>
          </a:xfrm>
        </p:spPr>
        <p:txBody>
          <a:bodyPr>
            <a:noAutofit/>
          </a:bodyPr>
          <a:lstStyle/>
          <a:p>
            <a:pPr marL="0" indent="0">
              <a:buNone/>
            </a:pPr>
            <a:r>
              <a:rPr lang="en-US" sz="3100" dirty="0"/>
              <a:t>26 And the Lord </a:t>
            </a:r>
            <a:r>
              <a:rPr lang="en-US" sz="3100" dirty="0" err="1"/>
              <a:t>spake</a:t>
            </a:r>
            <a:r>
              <a:rPr lang="en-US" sz="3100" dirty="0"/>
              <a:t> unto Moses, saying,</a:t>
            </a:r>
          </a:p>
          <a:p>
            <a:pPr marL="0" indent="0">
              <a:buNone/>
            </a:pPr>
            <a:r>
              <a:rPr lang="en-US" sz="3100" dirty="0"/>
              <a:t>27 Also on the tenth day of this seventh month there shall be a day of atonement: it shall be an holy convocation unto you; and ye shall afflict your souls, and offer an offering made by fire unto the Lord.</a:t>
            </a:r>
          </a:p>
          <a:p>
            <a:pPr marL="0" indent="0">
              <a:buNone/>
            </a:pPr>
            <a:r>
              <a:rPr lang="en-US" sz="3100" dirty="0"/>
              <a:t>28 And ye shall do no work in that same day: for it is a day of atonement, to make an atonement for you before the Lord your God.</a:t>
            </a:r>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341745" y="1136071"/>
            <a:ext cx="6211388" cy="0"/>
          </a:xfrm>
          <a:prstGeom prst="line">
            <a:avLst/>
          </a:prstGeom>
        </p:spPr>
        <p:style>
          <a:lnRef idx="1">
            <a:schemeClr val="accent1"/>
          </a:lnRef>
          <a:fillRef idx="0">
            <a:schemeClr val="accent1"/>
          </a:fillRef>
          <a:effectRef idx="0">
            <a:schemeClr val="accent1"/>
          </a:effectRef>
          <a:fontRef idx="minor">
            <a:schemeClr val="tx1"/>
          </a:fontRef>
        </p:style>
      </p:cxnSp>
      <p:pic>
        <p:nvPicPr>
          <p:cNvPr id="15362" name="Picture 2" descr="Leviticus 12:1 Artwork | Bible Art">
            <a:extLst>
              <a:ext uri="{FF2B5EF4-FFF2-40B4-BE49-F238E27FC236}">
                <a16:creationId xmlns:a16="http://schemas.microsoft.com/office/drawing/2014/main" id="{C091FBA9-C4D3-024E-E96D-C35F73CDD0E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870" r="12827"/>
          <a:stretch/>
        </p:blipFill>
        <p:spPr bwMode="auto">
          <a:xfrm>
            <a:off x="7370620" y="0"/>
            <a:ext cx="482138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14587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42310" y="304800"/>
            <a:ext cx="7246489" cy="1311564"/>
          </a:xfrm>
        </p:spPr>
        <p:txBody>
          <a:bodyPr>
            <a:normAutofit/>
          </a:bodyPr>
          <a:lstStyle/>
          <a:p>
            <a:r>
              <a:rPr lang="en-US" sz="4000" b="1" dirty="0"/>
              <a:t>Leviticus 23:29-32</a:t>
            </a:r>
          </a:p>
        </p:txBody>
      </p:sp>
      <p:sp>
        <p:nvSpPr>
          <p:cNvPr id="3" name="Content Placeholder 2"/>
          <p:cNvSpPr>
            <a:spLocks noGrp="1"/>
          </p:cNvSpPr>
          <p:nvPr>
            <p:ph idx="1"/>
          </p:nvPr>
        </p:nvSpPr>
        <p:spPr>
          <a:xfrm>
            <a:off x="5045589" y="1342176"/>
            <a:ext cx="7030588" cy="5123840"/>
          </a:xfrm>
        </p:spPr>
        <p:txBody>
          <a:bodyPr>
            <a:noAutofit/>
          </a:bodyPr>
          <a:lstStyle/>
          <a:p>
            <a:pPr marL="0" indent="0">
              <a:buNone/>
            </a:pPr>
            <a:r>
              <a:rPr lang="en-US" sz="3600" dirty="0">
                <a:effectLst/>
              </a:rPr>
              <a:t>29 For whatsoever soul it be that shall not be afflicted in that same day, he shall be cut off from among his people.</a:t>
            </a:r>
          </a:p>
          <a:p>
            <a:pPr marL="0" indent="0">
              <a:buNone/>
            </a:pPr>
            <a:r>
              <a:rPr lang="en-US" sz="3600" dirty="0">
                <a:effectLst/>
              </a:rPr>
              <a:t>30 And whatsoever soul it be that doeth any work in that same day, the same soul will I destroy from among his people.</a:t>
            </a:r>
            <a:endParaRPr lang="en-US" sz="3600" dirty="0"/>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4219303" y="1342176"/>
            <a:ext cx="7289206" cy="0"/>
          </a:xfrm>
          <a:prstGeom prst="line">
            <a:avLst/>
          </a:prstGeom>
        </p:spPr>
        <p:style>
          <a:lnRef idx="1">
            <a:schemeClr val="accent1"/>
          </a:lnRef>
          <a:fillRef idx="0">
            <a:schemeClr val="accent1"/>
          </a:fillRef>
          <a:effectRef idx="0">
            <a:schemeClr val="accent1"/>
          </a:effectRef>
          <a:fontRef idx="minor">
            <a:schemeClr val="tx1"/>
          </a:fontRef>
        </p:style>
      </p:cxnSp>
      <p:pic>
        <p:nvPicPr>
          <p:cNvPr id="16386" name="Picture 2" descr="Numbers 20:23 Artwork | Bible Art">
            <a:extLst>
              <a:ext uri="{FF2B5EF4-FFF2-40B4-BE49-F238E27FC236}">
                <a16:creationId xmlns:a16="http://schemas.microsoft.com/office/drawing/2014/main" id="{5DB15804-5B0C-F535-483C-0E073D158DA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111" r="19739"/>
          <a:stretch/>
        </p:blipFill>
        <p:spPr bwMode="auto">
          <a:xfrm>
            <a:off x="0" y="-1"/>
            <a:ext cx="474231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3832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056" y="304801"/>
            <a:ext cx="10215418" cy="609600"/>
          </a:xfrm>
        </p:spPr>
        <p:txBody>
          <a:bodyPr>
            <a:normAutofit fontScale="90000"/>
          </a:bodyPr>
          <a:lstStyle/>
          <a:p>
            <a:r>
              <a:rPr lang="en-US" sz="4400" b="1" dirty="0"/>
              <a:t>Leviticus 23:31-32</a:t>
            </a:r>
          </a:p>
        </p:txBody>
      </p:sp>
      <p:sp>
        <p:nvSpPr>
          <p:cNvPr id="3" name="Content Placeholder 2"/>
          <p:cNvSpPr>
            <a:spLocks noGrp="1"/>
          </p:cNvSpPr>
          <p:nvPr>
            <p:ph idx="1"/>
          </p:nvPr>
        </p:nvSpPr>
        <p:spPr>
          <a:xfrm>
            <a:off x="397165" y="1136071"/>
            <a:ext cx="6613236" cy="5417129"/>
          </a:xfrm>
        </p:spPr>
        <p:txBody>
          <a:bodyPr>
            <a:noAutofit/>
          </a:bodyPr>
          <a:lstStyle/>
          <a:p>
            <a:pPr marL="0" indent="0">
              <a:buNone/>
            </a:pPr>
            <a:r>
              <a:rPr lang="en-US" sz="3600" dirty="0"/>
              <a:t>31 Ye shall do no manner of work: it shall be a statute for ever throughout your generations in all your dwellings.</a:t>
            </a:r>
          </a:p>
          <a:p>
            <a:pPr marL="0" indent="0">
              <a:buNone/>
            </a:pPr>
            <a:r>
              <a:rPr lang="en-US" sz="3600" dirty="0"/>
              <a:t>32 It shall be unto you a sabbath of rest, and ye shall afflict your souls: in the ninth day of the month at even, from even unto even, shall ye celebrate your sabbath.</a:t>
            </a:r>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341745" y="1015998"/>
            <a:ext cx="6211388" cy="0"/>
          </a:xfrm>
          <a:prstGeom prst="line">
            <a:avLst/>
          </a:prstGeom>
        </p:spPr>
        <p:style>
          <a:lnRef idx="1">
            <a:schemeClr val="accent1"/>
          </a:lnRef>
          <a:fillRef idx="0">
            <a:schemeClr val="accent1"/>
          </a:fillRef>
          <a:effectRef idx="0">
            <a:schemeClr val="accent1"/>
          </a:effectRef>
          <a:fontRef idx="minor">
            <a:schemeClr val="tx1"/>
          </a:fontRef>
        </p:style>
      </p:cxnSp>
      <p:pic>
        <p:nvPicPr>
          <p:cNvPr id="17410" name="Picture 2" descr="Numbers 28:1 Artwork | Bible Art">
            <a:extLst>
              <a:ext uri="{FF2B5EF4-FFF2-40B4-BE49-F238E27FC236}">
                <a16:creationId xmlns:a16="http://schemas.microsoft.com/office/drawing/2014/main" id="{255579F7-47CA-B743-6E40-934600BA3C5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673" r="14849"/>
          <a:stretch/>
        </p:blipFill>
        <p:spPr bwMode="auto">
          <a:xfrm>
            <a:off x="7084291" y="0"/>
            <a:ext cx="510770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92447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42310" y="304800"/>
            <a:ext cx="7246489" cy="1311564"/>
          </a:xfrm>
        </p:spPr>
        <p:txBody>
          <a:bodyPr>
            <a:normAutofit/>
          </a:bodyPr>
          <a:lstStyle/>
          <a:p>
            <a:r>
              <a:rPr lang="en-US" sz="4000" b="1" dirty="0"/>
              <a:t>Leviticus 16:2-24</a:t>
            </a:r>
          </a:p>
        </p:txBody>
      </p:sp>
      <p:sp>
        <p:nvSpPr>
          <p:cNvPr id="3" name="Content Placeholder 2"/>
          <p:cNvSpPr>
            <a:spLocks noGrp="1"/>
          </p:cNvSpPr>
          <p:nvPr>
            <p:ph idx="1"/>
          </p:nvPr>
        </p:nvSpPr>
        <p:spPr>
          <a:xfrm>
            <a:off x="4829688" y="1342176"/>
            <a:ext cx="7246489" cy="5123840"/>
          </a:xfrm>
        </p:spPr>
        <p:txBody>
          <a:bodyPr>
            <a:noAutofit/>
          </a:bodyPr>
          <a:lstStyle/>
          <a:p>
            <a:pPr marL="0" indent="0">
              <a:buNone/>
            </a:pPr>
            <a:r>
              <a:rPr lang="en-US" sz="3200" dirty="0">
                <a:effectLst/>
              </a:rPr>
              <a:t>2 And the Lord said unto Moses, Speak unto Aaron thy brother, that he come not at all times into the holy place within the vail before the mercy seat, which is upon the ark; that he die not: for I will appear in the cloud upon the mercy seat.</a:t>
            </a:r>
          </a:p>
          <a:p>
            <a:pPr marL="0" indent="0">
              <a:buNone/>
            </a:pPr>
            <a:r>
              <a:rPr lang="en-US" sz="3200" dirty="0">
                <a:effectLst/>
              </a:rPr>
              <a:t>3 Thus shall Aaron come into the holy place: with a young bullock for a sin offering, and a ram for a burnt offering.</a:t>
            </a:r>
            <a:endParaRPr lang="en-US" sz="3200" dirty="0"/>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4742310" y="1342176"/>
            <a:ext cx="6766199" cy="0"/>
          </a:xfrm>
          <a:prstGeom prst="line">
            <a:avLst/>
          </a:prstGeom>
        </p:spPr>
        <p:style>
          <a:lnRef idx="1">
            <a:schemeClr val="accent1"/>
          </a:lnRef>
          <a:fillRef idx="0">
            <a:schemeClr val="accent1"/>
          </a:fillRef>
          <a:effectRef idx="0">
            <a:schemeClr val="accent1"/>
          </a:effectRef>
          <a:fontRef idx="minor">
            <a:schemeClr val="tx1"/>
          </a:fontRef>
        </p:style>
      </p:cxnSp>
      <p:pic>
        <p:nvPicPr>
          <p:cNvPr id="19458" name="Picture 2" descr="Friday: Further Thought - Mercy and Justice in the Old Testament: Part 2 |  Sabbath School Net">
            <a:extLst>
              <a:ext uri="{FF2B5EF4-FFF2-40B4-BE49-F238E27FC236}">
                <a16:creationId xmlns:a16="http://schemas.microsoft.com/office/drawing/2014/main" id="{7A538079-C0D0-3F44-53F1-98AE3733834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102" r="28276" b="677"/>
          <a:stretch/>
        </p:blipFill>
        <p:spPr bwMode="auto">
          <a:xfrm>
            <a:off x="314036" y="152400"/>
            <a:ext cx="4082473" cy="6553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13775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42310" y="304800"/>
            <a:ext cx="7246489" cy="1311564"/>
          </a:xfrm>
        </p:spPr>
        <p:txBody>
          <a:bodyPr>
            <a:normAutofit/>
          </a:bodyPr>
          <a:lstStyle/>
          <a:p>
            <a:r>
              <a:rPr lang="en-US" sz="4000" b="1" dirty="0"/>
              <a:t>Leviticus 16:2-24</a:t>
            </a:r>
          </a:p>
        </p:txBody>
      </p:sp>
      <p:sp>
        <p:nvSpPr>
          <p:cNvPr id="3" name="Content Placeholder 2"/>
          <p:cNvSpPr>
            <a:spLocks noGrp="1"/>
          </p:cNvSpPr>
          <p:nvPr>
            <p:ph idx="1"/>
          </p:nvPr>
        </p:nvSpPr>
        <p:spPr>
          <a:xfrm>
            <a:off x="4829688" y="1342176"/>
            <a:ext cx="6891257" cy="5123840"/>
          </a:xfrm>
        </p:spPr>
        <p:txBody>
          <a:bodyPr>
            <a:noAutofit/>
          </a:bodyPr>
          <a:lstStyle/>
          <a:p>
            <a:pPr marL="0" indent="0">
              <a:buNone/>
            </a:pPr>
            <a:r>
              <a:rPr lang="en-US" sz="3200" dirty="0">
                <a:effectLst/>
              </a:rPr>
              <a:t>2 And the Lord said unto Moses, Speak unto Aaron thy brother, that he come not at all times into the holy place within the vail before the mercy seat, which is upon the ark; that he die not: for I will appear in the cloud upon the mercy seat.</a:t>
            </a:r>
          </a:p>
          <a:p>
            <a:pPr marL="0" indent="0">
              <a:buNone/>
            </a:pPr>
            <a:r>
              <a:rPr lang="en-US" sz="3200" dirty="0">
                <a:effectLst/>
              </a:rPr>
              <a:t>3 Thus shall Aaron come into the holy place: with a young bullock for a sin offering, and a ram for a burnt offering.</a:t>
            </a:r>
            <a:endParaRPr lang="en-US" sz="3200" dirty="0"/>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4742310" y="1342176"/>
            <a:ext cx="6766199" cy="0"/>
          </a:xfrm>
          <a:prstGeom prst="line">
            <a:avLst/>
          </a:prstGeom>
        </p:spPr>
        <p:style>
          <a:lnRef idx="1">
            <a:schemeClr val="accent1"/>
          </a:lnRef>
          <a:fillRef idx="0">
            <a:schemeClr val="accent1"/>
          </a:fillRef>
          <a:effectRef idx="0">
            <a:schemeClr val="accent1"/>
          </a:effectRef>
          <a:fontRef idx="minor">
            <a:schemeClr val="tx1"/>
          </a:fontRef>
        </p:style>
      </p:cxnSp>
      <p:pic>
        <p:nvPicPr>
          <p:cNvPr id="19458" name="Picture 2" descr="Friday: Further Thought - Mercy and Justice in the Old Testament: Part 2 |  Sabbath School Net">
            <a:extLst>
              <a:ext uri="{FF2B5EF4-FFF2-40B4-BE49-F238E27FC236}">
                <a16:creationId xmlns:a16="http://schemas.microsoft.com/office/drawing/2014/main" id="{7A538079-C0D0-3F44-53F1-98AE3733834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102" r="28276" b="677"/>
          <a:stretch/>
        </p:blipFill>
        <p:spPr bwMode="auto">
          <a:xfrm>
            <a:off x="314036" y="152400"/>
            <a:ext cx="4082473" cy="6553199"/>
          </a:xfrm>
          <a:prstGeom prst="rect">
            <a:avLst/>
          </a:prstGeom>
          <a:noFill/>
          <a:extLst>
            <a:ext uri="{909E8E84-426E-40DD-AFC4-6F175D3DCCD1}">
              <a14:hiddenFill xmlns:a14="http://schemas.microsoft.com/office/drawing/2010/main">
                <a:solidFill>
                  <a:srgbClr val="FFFFFF"/>
                </a:solidFill>
              </a14:hiddenFill>
            </a:ext>
          </a:extLst>
        </p:spPr>
      </p:pic>
      <p:sp>
        <p:nvSpPr>
          <p:cNvPr id="4" name="Callout: Right Arrow 3">
            <a:extLst>
              <a:ext uri="{FF2B5EF4-FFF2-40B4-BE49-F238E27FC236}">
                <a16:creationId xmlns:a16="http://schemas.microsoft.com/office/drawing/2014/main" id="{DC36F483-84B4-F562-63FC-DC707003308C}"/>
              </a:ext>
            </a:extLst>
          </p:cNvPr>
          <p:cNvSpPr/>
          <p:nvPr/>
        </p:nvSpPr>
        <p:spPr>
          <a:xfrm rot="21095521">
            <a:off x="333308" y="794758"/>
            <a:ext cx="7749309" cy="4858194"/>
          </a:xfrm>
          <a:prstGeom prst="rightArrowCallout">
            <a:avLst>
              <a:gd name="adj1" fmla="val 25000"/>
              <a:gd name="adj2" fmla="val 25000"/>
              <a:gd name="adj3" fmla="val 25000"/>
              <a:gd name="adj4" fmla="val 7041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4BE1756-943C-89B7-2658-4D8E3D174C9A}"/>
              </a:ext>
            </a:extLst>
          </p:cNvPr>
          <p:cNvSpPr/>
          <p:nvPr/>
        </p:nvSpPr>
        <p:spPr>
          <a:xfrm>
            <a:off x="8150723" y="2299855"/>
            <a:ext cx="2572695" cy="628072"/>
          </a:xfrm>
          <a:prstGeom prst="rect">
            <a:avLst/>
          </a:prstGeom>
          <a:noFill/>
          <a:ln w="57150">
            <a:solidFill>
              <a:srgbClr val="AC3E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FEBFD2C-C446-B6AF-810E-F99A56192183}"/>
              </a:ext>
            </a:extLst>
          </p:cNvPr>
          <p:cNvSpPr txBox="1"/>
          <p:nvPr/>
        </p:nvSpPr>
        <p:spPr>
          <a:xfrm rot="21081079">
            <a:off x="491993" y="1109574"/>
            <a:ext cx="5144625" cy="4524315"/>
          </a:xfrm>
          <a:prstGeom prst="rect">
            <a:avLst/>
          </a:prstGeom>
          <a:noFill/>
        </p:spPr>
        <p:txBody>
          <a:bodyPr wrap="square" rtlCol="0">
            <a:spAutoFit/>
          </a:bodyPr>
          <a:lstStyle/>
          <a:p>
            <a:r>
              <a:rPr lang="en-US" sz="3200" dirty="0"/>
              <a:t>Throughout this chapter Moses calls the second apartment, what we call the Most Holy Place or Holy of Holies, “the holy place”; while he refers to the Holy Place, or the first apartment, as the “tabernacle of the congregation.”</a:t>
            </a:r>
          </a:p>
        </p:txBody>
      </p:sp>
    </p:spTree>
    <p:extLst>
      <p:ext uri="{BB962C8B-B14F-4D97-AF65-F5344CB8AC3E}">
        <p14:creationId xmlns:p14="http://schemas.microsoft.com/office/powerpoint/2010/main" val="8996970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EF8595B-FB88-4C6C-733D-1D8D5E339082}"/>
              </a:ext>
            </a:extLst>
          </p:cNvPr>
          <p:cNvSpPr txBox="1"/>
          <p:nvPr/>
        </p:nvSpPr>
        <p:spPr>
          <a:xfrm>
            <a:off x="295564" y="166568"/>
            <a:ext cx="11582400" cy="6524863"/>
          </a:xfrm>
          <a:prstGeom prst="rect">
            <a:avLst/>
          </a:prstGeom>
          <a:blipFill>
            <a:blip r:embed="rId2"/>
            <a:tile tx="0" ty="0" sx="100000" sy="100000" flip="none" algn="tl"/>
          </a:blipFill>
        </p:spPr>
        <p:txBody>
          <a:bodyPr wrap="square">
            <a:spAutoFit/>
          </a:bodyPr>
          <a:lstStyle/>
          <a:p>
            <a:r>
              <a:rPr lang="en-US" sz="3800" u="sng" dirty="0">
                <a:solidFill>
                  <a:schemeClr val="bg1"/>
                </a:solidFill>
              </a:rPr>
              <a:t>Seventh-Day Adventist Bible Commentary Vol. 1 p. 774</a:t>
            </a:r>
          </a:p>
          <a:p>
            <a:r>
              <a:rPr lang="en-US" sz="3800" dirty="0">
                <a:solidFill>
                  <a:schemeClr val="bg1"/>
                </a:solidFill>
              </a:rPr>
              <a:t>On the Day of Atonement the high priest himself officiated in all parts of the service, assisted by the other priests. He conducted the daily morning and evening services arrayed in golden garments. </a:t>
            </a:r>
            <a:br>
              <a:rPr lang="en-US" sz="3800" dirty="0">
                <a:solidFill>
                  <a:schemeClr val="bg1"/>
                </a:solidFill>
              </a:rPr>
            </a:br>
            <a:r>
              <a:rPr lang="en-US" sz="3800" dirty="0">
                <a:solidFill>
                  <a:schemeClr val="bg1"/>
                </a:solidFill>
              </a:rPr>
              <a:t>These costly garments not only were adorned with gold and precious stones (Ex. 28:13-36) but were also embroidered with the colors of the sanctuary and with fine thread of pure gold (Ex. 28:4-6). Clad thus, the high priest represented Christ in His divine glory as the Son of God. </a:t>
            </a:r>
          </a:p>
        </p:txBody>
      </p:sp>
    </p:spTree>
    <p:extLst>
      <p:ext uri="{BB962C8B-B14F-4D97-AF65-F5344CB8AC3E}">
        <p14:creationId xmlns:p14="http://schemas.microsoft.com/office/powerpoint/2010/main" val="26243966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igh priest in &quot;linen&quot; robes / High Priest In &quot;garments of beauty and  glory&quot; /The holy vessels | TIFY">
            <a:extLst>
              <a:ext uri="{FF2B5EF4-FFF2-40B4-BE49-F238E27FC236}">
                <a16:creationId xmlns:a16="http://schemas.microsoft.com/office/drawing/2014/main" id="{0217EF12-CC97-2BDC-7BBF-083824B47F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0327" y="-200891"/>
            <a:ext cx="9271346" cy="7259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80387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EF8595B-FB88-4C6C-733D-1D8D5E339082}"/>
              </a:ext>
            </a:extLst>
          </p:cNvPr>
          <p:cNvSpPr txBox="1"/>
          <p:nvPr/>
        </p:nvSpPr>
        <p:spPr>
          <a:xfrm>
            <a:off x="249381" y="166568"/>
            <a:ext cx="11693237" cy="6524863"/>
          </a:xfrm>
          <a:prstGeom prst="rect">
            <a:avLst/>
          </a:prstGeom>
          <a:blipFill>
            <a:blip r:embed="rId2"/>
            <a:tile tx="0" ty="0" sx="100000" sy="100000" flip="none" algn="tl"/>
          </a:blipFill>
        </p:spPr>
        <p:txBody>
          <a:bodyPr wrap="square">
            <a:spAutoFit/>
          </a:bodyPr>
          <a:lstStyle/>
          <a:p>
            <a:r>
              <a:rPr lang="en-US" sz="3800" u="sng" dirty="0">
                <a:solidFill>
                  <a:schemeClr val="bg1"/>
                </a:solidFill>
              </a:rPr>
              <a:t>Seventh-Day Adventist Bible Commentary Vol. 1 p. 774</a:t>
            </a:r>
          </a:p>
          <a:p>
            <a:r>
              <a:rPr lang="en-US" sz="3800" dirty="0">
                <a:solidFill>
                  <a:schemeClr val="bg1"/>
                </a:solidFill>
              </a:rPr>
              <a:t>At the first light of dawn, according to the Talmud, he removed his personal clothing and attired himself in the golden garments; in these he conducted the regular morning service. This completed, he removed the golden garments and put on the “holy garments” for the special services of the day (v. 4). Whereas the high priest clad in his golden garments represented Christ to the people, in his “holy garments” he typified Christ in His mediatorial capacity as a representative of the people before God (GC 422). </a:t>
            </a:r>
          </a:p>
        </p:txBody>
      </p:sp>
    </p:spTree>
    <p:extLst>
      <p:ext uri="{BB962C8B-B14F-4D97-AF65-F5344CB8AC3E}">
        <p14:creationId xmlns:p14="http://schemas.microsoft.com/office/powerpoint/2010/main" val="19605886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056" y="304801"/>
            <a:ext cx="10215418" cy="609600"/>
          </a:xfrm>
        </p:spPr>
        <p:txBody>
          <a:bodyPr>
            <a:normAutofit fontScale="90000"/>
          </a:bodyPr>
          <a:lstStyle/>
          <a:p>
            <a:r>
              <a:rPr lang="en-US" sz="4400" b="1" dirty="0"/>
              <a:t>Leviticus 16:3-24</a:t>
            </a:r>
          </a:p>
        </p:txBody>
      </p:sp>
      <p:sp>
        <p:nvSpPr>
          <p:cNvPr id="3" name="Content Placeholder 2"/>
          <p:cNvSpPr>
            <a:spLocks noGrp="1"/>
          </p:cNvSpPr>
          <p:nvPr>
            <p:ph idx="1"/>
          </p:nvPr>
        </p:nvSpPr>
        <p:spPr>
          <a:xfrm>
            <a:off x="397164" y="1015999"/>
            <a:ext cx="7315199" cy="5537202"/>
          </a:xfrm>
        </p:spPr>
        <p:txBody>
          <a:bodyPr>
            <a:noAutofit/>
          </a:bodyPr>
          <a:lstStyle/>
          <a:p>
            <a:pPr marL="0" indent="0">
              <a:buNone/>
            </a:pPr>
            <a:r>
              <a:rPr lang="en-US" sz="3200" dirty="0"/>
              <a:t>3 Thus shall Aaron come into the holy place: with a young bullock for a sin offering, and a ram for a burnt offering.</a:t>
            </a:r>
          </a:p>
          <a:p>
            <a:pPr marL="0" indent="0">
              <a:buNone/>
            </a:pPr>
            <a:r>
              <a:rPr lang="en-US" sz="3200" dirty="0"/>
              <a:t>4 He shall put on the holy linen coat, and he shall have the linen breeches upon his flesh, and shall be girded with a linen girdle, and with the linen </a:t>
            </a:r>
            <a:r>
              <a:rPr lang="en-US" sz="3200" dirty="0" err="1"/>
              <a:t>mitre</a:t>
            </a:r>
            <a:r>
              <a:rPr lang="en-US" sz="3200" dirty="0"/>
              <a:t> shall he be attired: these are holy garments; therefore shall he wash his flesh in water, and so put them on.</a:t>
            </a:r>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341745" y="1015998"/>
            <a:ext cx="6211388" cy="0"/>
          </a:xfrm>
          <a:prstGeom prst="line">
            <a:avLst/>
          </a:prstGeom>
        </p:spPr>
        <p:style>
          <a:lnRef idx="1">
            <a:schemeClr val="accent1"/>
          </a:lnRef>
          <a:fillRef idx="0">
            <a:schemeClr val="accent1"/>
          </a:fillRef>
          <a:effectRef idx="0">
            <a:schemeClr val="accent1"/>
          </a:effectRef>
          <a:fontRef idx="minor">
            <a:schemeClr val="tx1"/>
          </a:fontRef>
        </p:style>
      </p:cxnSp>
      <p:pic>
        <p:nvPicPr>
          <p:cNvPr id="18434" name="Picture 2" descr="High priest in &quot;linen&quot; robes / High Priest In &quot;garments of beauty and  glory&quot; /The holy vessels | TIFY">
            <a:extLst>
              <a:ext uri="{FF2B5EF4-FFF2-40B4-BE49-F238E27FC236}">
                <a16:creationId xmlns:a16="http://schemas.microsoft.com/office/drawing/2014/main" id="{E974C7EA-B964-442C-9309-03D91159FCB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766" t="4446" r="49991" b="4442"/>
          <a:stretch/>
        </p:blipFill>
        <p:spPr bwMode="auto">
          <a:xfrm>
            <a:off x="7832435" y="325582"/>
            <a:ext cx="3962400" cy="6248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2412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he Great Disappointment: Faith, Prophecy, and the Millerite Movement">
            <a:extLst>
              <a:ext uri="{FF2B5EF4-FFF2-40B4-BE49-F238E27FC236}">
                <a16:creationId xmlns:a16="http://schemas.microsoft.com/office/drawing/2014/main" id="{267B9FBB-BAEE-6D64-EC5E-BFC3A635B76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364" r="11388" b="32426"/>
          <a:stretch/>
        </p:blipFill>
        <p:spPr bwMode="auto">
          <a:xfrm>
            <a:off x="-98474" y="-309490"/>
            <a:ext cx="12290474" cy="71674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90312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42310" y="304800"/>
            <a:ext cx="7246489" cy="1311564"/>
          </a:xfrm>
        </p:spPr>
        <p:txBody>
          <a:bodyPr>
            <a:normAutofit/>
          </a:bodyPr>
          <a:lstStyle/>
          <a:p>
            <a:r>
              <a:rPr lang="en-US" sz="4000" b="1" dirty="0"/>
              <a:t>Leviticus 16:5-24</a:t>
            </a:r>
          </a:p>
        </p:txBody>
      </p:sp>
      <p:sp>
        <p:nvSpPr>
          <p:cNvPr id="3" name="Content Placeholder 2"/>
          <p:cNvSpPr>
            <a:spLocks noGrp="1"/>
          </p:cNvSpPr>
          <p:nvPr>
            <p:ph idx="1"/>
          </p:nvPr>
        </p:nvSpPr>
        <p:spPr>
          <a:xfrm>
            <a:off x="4829688" y="1342176"/>
            <a:ext cx="7246489" cy="5123840"/>
          </a:xfrm>
        </p:spPr>
        <p:txBody>
          <a:bodyPr>
            <a:noAutofit/>
          </a:bodyPr>
          <a:lstStyle/>
          <a:p>
            <a:pPr marL="0" indent="0">
              <a:buNone/>
            </a:pPr>
            <a:r>
              <a:rPr lang="en-US" sz="3200" dirty="0">
                <a:effectLst/>
              </a:rPr>
              <a:t>5 And he shall take of the congregation of the children of Israel two kids of the goats for a sin offering, and one ram for a burnt offering.</a:t>
            </a:r>
          </a:p>
          <a:p>
            <a:pPr marL="0" indent="0">
              <a:buNone/>
            </a:pPr>
            <a:r>
              <a:rPr lang="en-US" sz="3200" dirty="0">
                <a:effectLst/>
              </a:rPr>
              <a:t>6 And Aaron shall offer his bullock of the sin offering, which is for himself, and make an atonement for himself, and for his house.</a:t>
            </a:r>
            <a:endParaRPr lang="en-US" sz="3200" dirty="0"/>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4742310" y="1342176"/>
            <a:ext cx="6766199" cy="0"/>
          </a:xfrm>
          <a:prstGeom prst="line">
            <a:avLst/>
          </a:prstGeom>
        </p:spPr>
        <p:style>
          <a:lnRef idx="1">
            <a:schemeClr val="accent1"/>
          </a:lnRef>
          <a:fillRef idx="0">
            <a:schemeClr val="accent1"/>
          </a:fillRef>
          <a:effectRef idx="0">
            <a:schemeClr val="accent1"/>
          </a:effectRef>
          <a:fontRef idx="minor">
            <a:schemeClr val="tx1"/>
          </a:fontRef>
        </p:style>
      </p:cxnSp>
      <p:pic>
        <p:nvPicPr>
          <p:cNvPr id="26626" name="Picture 2" descr="Confession">
            <a:extLst>
              <a:ext uri="{FF2B5EF4-FFF2-40B4-BE49-F238E27FC236}">
                <a16:creationId xmlns:a16="http://schemas.microsoft.com/office/drawing/2014/main" id="{4E4B6C10-C80F-5E6A-469E-F290FF8FA2D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052" r="1018"/>
          <a:stretch/>
        </p:blipFill>
        <p:spPr bwMode="auto">
          <a:xfrm>
            <a:off x="0" y="0"/>
            <a:ext cx="456276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91257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056" y="304801"/>
            <a:ext cx="10215418" cy="609600"/>
          </a:xfrm>
        </p:spPr>
        <p:txBody>
          <a:bodyPr>
            <a:normAutofit fontScale="90000"/>
          </a:bodyPr>
          <a:lstStyle/>
          <a:p>
            <a:r>
              <a:rPr lang="en-US" sz="4400" b="1" dirty="0"/>
              <a:t>Leviticus 16:7-24</a:t>
            </a:r>
          </a:p>
        </p:txBody>
      </p:sp>
      <p:sp>
        <p:nvSpPr>
          <p:cNvPr id="3" name="Content Placeholder 2"/>
          <p:cNvSpPr>
            <a:spLocks noGrp="1"/>
          </p:cNvSpPr>
          <p:nvPr>
            <p:ph idx="1"/>
          </p:nvPr>
        </p:nvSpPr>
        <p:spPr>
          <a:xfrm>
            <a:off x="397164" y="1015999"/>
            <a:ext cx="6779491" cy="5537202"/>
          </a:xfrm>
        </p:spPr>
        <p:txBody>
          <a:bodyPr>
            <a:noAutofit/>
          </a:bodyPr>
          <a:lstStyle/>
          <a:p>
            <a:pPr marL="0" indent="0">
              <a:buNone/>
            </a:pPr>
            <a:r>
              <a:rPr lang="en-US" sz="3200" dirty="0"/>
              <a:t>7 And he shall take the two goats, and present them before the Lord at the door of the tabernacle of the congregation.</a:t>
            </a:r>
          </a:p>
          <a:p>
            <a:pPr marL="0" indent="0">
              <a:buNone/>
            </a:pPr>
            <a:r>
              <a:rPr lang="en-US" sz="3200" dirty="0"/>
              <a:t>8 And Aaron shall cast lots upon the two goats; one lot for the Lord, and the other lot for the scapegoat.</a:t>
            </a:r>
          </a:p>
          <a:p>
            <a:pPr marL="0" indent="0">
              <a:buNone/>
            </a:pPr>
            <a:r>
              <a:rPr lang="en-US" sz="3200" dirty="0"/>
              <a:t>9 And Aaron shall bring the goat upon which the Lord's lot fell, and offer him for a sin offering.</a:t>
            </a:r>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341745" y="1015998"/>
            <a:ext cx="6211388" cy="0"/>
          </a:xfrm>
          <a:prstGeom prst="line">
            <a:avLst/>
          </a:prstGeom>
        </p:spPr>
        <p:style>
          <a:lnRef idx="1">
            <a:schemeClr val="accent1"/>
          </a:lnRef>
          <a:fillRef idx="0">
            <a:schemeClr val="accent1"/>
          </a:fillRef>
          <a:effectRef idx="0">
            <a:schemeClr val="accent1"/>
          </a:effectRef>
          <a:fontRef idx="minor">
            <a:schemeClr val="tx1"/>
          </a:fontRef>
        </p:style>
      </p:cxnSp>
      <p:pic>
        <p:nvPicPr>
          <p:cNvPr id="27652" name="Picture 4" descr="Grafted-In Theological Musings: Yom Kippur and Our High Priest">
            <a:extLst>
              <a:ext uri="{FF2B5EF4-FFF2-40B4-BE49-F238E27FC236}">
                <a16:creationId xmlns:a16="http://schemas.microsoft.com/office/drawing/2014/main" id="{C8CE98D5-1173-0FD8-04AD-70180A71ED6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128" r="24141"/>
          <a:stretch/>
        </p:blipFill>
        <p:spPr bwMode="auto">
          <a:xfrm>
            <a:off x="7461024" y="9526"/>
            <a:ext cx="4680109" cy="6848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51159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42310" y="304800"/>
            <a:ext cx="7246489" cy="1311564"/>
          </a:xfrm>
        </p:spPr>
        <p:txBody>
          <a:bodyPr>
            <a:normAutofit/>
          </a:bodyPr>
          <a:lstStyle/>
          <a:p>
            <a:r>
              <a:rPr lang="en-US" sz="4000" b="1" dirty="0"/>
              <a:t>Leviticus 16:10-24</a:t>
            </a:r>
          </a:p>
        </p:txBody>
      </p:sp>
      <p:sp>
        <p:nvSpPr>
          <p:cNvPr id="3" name="Content Placeholder 2"/>
          <p:cNvSpPr>
            <a:spLocks noGrp="1"/>
          </p:cNvSpPr>
          <p:nvPr>
            <p:ph idx="1"/>
          </p:nvPr>
        </p:nvSpPr>
        <p:spPr>
          <a:xfrm>
            <a:off x="4829688" y="1342176"/>
            <a:ext cx="7246489" cy="5123840"/>
          </a:xfrm>
        </p:spPr>
        <p:txBody>
          <a:bodyPr>
            <a:noAutofit/>
          </a:bodyPr>
          <a:lstStyle/>
          <a:p>
            <a:pPr marL="0" indent="0">
              <a:buNone/>
            </a:pPr>
            <a:r>
              <a:rPr lang="en-US" sz="3200" dirty="0">
                <a:effectLst/>
              </a:rPr>
              <a:t>10 But the goat, on which the lot fell to be the scapegoat, shall be presented alive before the Lord, to make an atonement with him, and to let him go for a scapegoat into the wilderness.</a:t>
            </a:r>
          </a:p>
          <a:p>
            <a:pPr marL="0" indent="0">
              <a:buNone/>
            </a:pPr>
            <a:r>
              <a:rPr lang="en-US" sz="3200" dirty="0">
                <a:effectLst/>
              </a:rPr>
              <a:t>11 And Aaron shall bring the bullock of the sin offering, which is for himself, and shall make an atonement for himself, and for his house, and shall kill the bullock of the sin offering which is for himself:</a:t>
            </a:r>
            <a:endParaRPr lang="en-US" sz="3200" dirty="0"/>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4742310" y="1342176"/>
            <a:ext cx="6766199" cy="0"/>
          </a:xfrm>
          <a:prstGeom prst="line">
            <a:avLst/>
          </a:prstGeom>
        </p:spPr>
        <p:style>
          <a:lnRef idx="1">
            <a:schemeClr val="accent1"/>
          </a:lnRef>
          <a:fillRef idx="0">
            <a:schemeClr val="accent1"/>
          </a:fillRef>
          <a:effectRef idx="0">
            <a:schemeClr val="accent1"/>
          </a:effectRef>
          <a:fontRef idx="minor">
            <a:schemeClr val="tx1"/>
          </a:fontRef>
        </p:style>
      </p:cxnSp>
      <p:pic>
        <p:nvPicPr>
          <p:cNvPr id="31746" name="Picture 2" descr="For G-d or For Azazel">
            <a:extLst>
              <a:ext uri="{FF2B5EF4-FFF2-40B4-BE49-F238E27FC236}">
                <a16:creationId xmlns:a16="http://schemas.microsoft.com/office/drawing/2014/main" id="{D179826F-9FD2-7952-3628-E517F0C7BF7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585" r="37837" b="2846"/>
          <a:stretch/>
        </p:blipFill>
        <p:spPr bwMode="auto">
          <a:xfrm>
            <a:off x="0" y="1"/>
            <a:ext cx="428972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75170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61BCB1D-F1FA-4329-C409-A68A6EFE296B}"/>
              </a:ext>
            </a:extLst>
          </p:cNvPr>
          <p:cNvSpPr txBox="1"/>
          <p:nvPr/>
        </p:nvSpPr>
        <p:spPr>
          <a:xfrm>
            <a:off x="157018" y="181957"/>
            <a:ext cx="11887200" cy="6494085"/>
          </a:xfrm>
          <a:prstGeom prst="rect">
            <a:avLst/>
          </a:prstGeom>
          <a:blipFill>
            <a:blip r:embed="rId2"/>
            <a:tile tx="0" ty="0" sx="100000" sy="100000" flip="none" algn="tl"/>
          </a:blipFill>
        </p:spPr>
        <p:txBody>
          <a:bodyPr wrap="square" rtlCol="0">
            <a:spAutoFit/>
          </a:bodyPr>
          <a:lstStyle/>
          <a:p>
            <a:r>
              <a:rPr lang="en-US" sz="3200" dirty="0">
                <a:solidFill>
                  <a:schemeClr val="bg1"/>
                </a:solidFill>
              </a:rPr>
              <a:t>Some theologians think both goats are symbolic of Christ, and that they represent two phases of His atoning work. Not a few, however, believe that they represent two opposing forces, and that as the one is for the Lord, the other is for Satan.  Most versions leave the Hebrew word for scapegoat, ‘</a:t>
            </a:r>
            <a:r>
              <a:rPr lang="en-US" sz="3200" dirty="0" err="1">
                <a:solidFill>
                  <a:schemeClr val="bg1"/>
                </a:solidFill>
              </a:rPr>
              <a:t>azazel</a:t>
            </a:r>
            <a:r>
              <a:rPr lang="en-US" sz="3200" dirty="0">
                <a:solidFill>
                  <a:schemeClr val="bg1"/>
                </a:solidFill>
              </a:rPr>
              <a:t>, untranslated, since there is no unanimity of opinion in regard to its meaning. Many modern scholars hold, with the Jews, that Azazel denotes a personal, wicked, superhuman spirit, and nearly all agree that its root meaning is, “one who removes,” “a remover,” specifically, one who removes “by a series of acts.” As one goat is for the Lord, a personal Being, so the other goat must also be for a personal being; and as they are evidently antithetical, the most consistent view would be that Azazel stands in opposition to the Lord, and hence can be no other than Satan.                  --SDABC V. 1, p. 775</a:t>
            </a:r>
          </a:p>
        </p:txBody>
      </p:sp>
    </p:spTree>
    <p:extLst>
      <p:ext uri="{BB962C8B-B14F-4D97-AF65-F5344CB8AC3E}">
        <p14:creationId xmlns:p14="http://schemas.microsoft.com/office/powerpoint/2010/main" val="508878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056" y="304801"/>
            <a:ext cx="10215418" cy="609600"/>
          </a:xfrm>
        </p:spPr>
        <p:txBody>
          <a:bodyPr>
            <a:normAutofit fontScale="90000"/>
          </a:bodyPr>
          <a:lstStyle/>
          <a:p>
            <a:r>
              <a:rPr lang="en-US" sz="4400" b="1" dirty="0"/>
              <a:t>Leviticus 16:12-24</a:t>
            </a:r>
          </a:p>
        </p:txBody>
      </p:sp>
      <p:sp>
        <p:nvSpPr>
          <p:cNvPr id="3" name="Content Placeholder 2"/>
          <p:cNvSpPr>
            <a:spLocks noGrp="1"/>
          </p:cNvSpPr>
          <p:nvPr>
            <p:ph idx="1"/>
          </p:nvPr>
        </p:nvSpPr>
        <p:spPr>
          <a:xfrm>
            <a:off x="397164" y="1015999"/>
            <a:ext cx="6779491" cy="5537202"/>
          </a:xfrm>
        </p:spPr>
        <p:txBody>
          <a:bodyPr>
            <a:noAutofit/>
          </a:bodyPr>
          <a:lstStyle/>
          <a:p>
            <a:pPr marL="0" indent="0">
              <a:buNone/>
            </a:pPr>
            <a:r>
              <a:rPr lang="en-US" sz="3200" dirty="0"/>
              <a:t>12 And he shall take a censer full of burning coals of fire from off the altar before the Lord, and his hands full of sweet incense beaten small, and bring it within the vail:</a:t>
            </a:r>
          </a:p>
          <a:p>
            <a:pPr marL="0" indent="0">
              <a:buNone/>
            </a:pPr>
            <a:r>
              <a:rPr lang="en-US" sz="3200" dirty="0"/>
              <a:t>13 And he shall put the incense upon the fire before the Lord, that the cloud of the incense may cover the mercy seat that is upon the testimony, that he die not:</a:t>
            </a:r>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341745" y="1015998"/>
            <a:ext cx="6211388" cy="0"/>
          </a:xfrm>
          <a:prstGeom prst="line">
            <a:avLst/>
          </a:prstGeom>
        </p:spPr>
        <p:style>
          <a:lnRef idx="1">
            <a:schemeClr val="accent1"/>
          </a:lnRef>
          <a:fillRef idx="0">
            <a:schemeClr val="accent1"/>
          </a:fillRef>
          <a:effectRef idx="0">
            <a:schemeClr val="accent1"/>
          </a:effectRef>
          <a:fontRef idx="minor">
            <a:schemeClr val="tx1"/>
          </a:fontRef>
        </p:style>
      </p:cxnSp>
      <p:pic>
        <p:nvPicPr>
          <p:cNvPr id="32770" name="Picture 2" descr="Yom Kippur – Day Of Atonement | Delisa Hargrove">
            <a:extLst>
              <a:ext uri="{FF2B5EF4-FFF2-40B4-BE49-F238E27FC236}">
                <a16:creationId xmlns:a16="http://schemas.microsoft.com/office/drawing/2014/main" id="{BB39A6D0-FA92-AD13-C7E8-36F719AAC0E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099" r="38461"/>
          <a:stretch/>
        </p:blipFill>
        <p:spPr bwMode="auto">
          <a:xfrm>
            <a:off x="7573819" y="0"/>
            <a:ext cx="4618182" cy="69269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99212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42310" y="304800"/>
            <a:ext cx="7246489" cy="1037375"/>
          </a:xfrm>
        </p:spPr>
        <p:txBody>
          <a:bodyPr>
            <a:normAutofit/>
          </a:bodyPr>
          <a:lstStyle/>
          <a:p>
            <a:r>
              <a:rPr lang="en-US" sz="4000" b="1" dirty="0"/>
              <a:t>Leviticus 16:14-24</a:t>
            </a:r>
          </a:p>
        </p:txBody>
      </p:sp>
      <p:sp>
        <p:nvSpPr>
          <p:cNvPr id="3" name="Content Placeholder 2"/>
          <p:cNvSpPr>
            <a:spLocks noGrp="1"/>
          </p:cNvSpPr>
          <p:nvPr>
            <p:ph idx="1"/>
          </p:nvPr>
        </p:nvSpPr>
        <p:spPr>
          <a:xfrm>
            <a:off x="4742310" y="1342175"/>
            <a:ext cx="7246489" cy="5123840"/>
          </a:xfrm>
        </p:spPr>
        <p:txBody>
          <a:bodyPr>
            <a:noAutofit/>
          </a:bodyPr>
          <a:lstStyle/>
          <a:p>
            <a:pPr marL="0" indent="0">
              <a:buNone/>
            </a:pPr>
            <a:r>
              <a:rPr lang="en-US" sz="3200" dirty="0">
                <a:effectLst/>
              </a:rPr>
              <a:t>14 And he shall take of the blood of the bullock, and sprinkle it with his finger upon the mercy seat eastward; and before the mercy seat shall he sprinkle of the blood with his finger seven times.</a:t>
            </a:r>
          </a:p>
          <a:p>
            <a:pPr marL="0" indent="0">
              <a:buNone/>
            </a:pPr>
            <a:r>
              <a:rPr lang="en-US" sz="3200" dirty="0">
                <a:effectLst/>
              </a:rPr>
              <a:t>15 Then shall he kill the goat of the sin offering, that is for the people, and bring his blood within the vail, and do with that blood as he did with the blood of the bullock, and sprinkle it upon the mercy seat, and before the mercy seat:</a:t>
            </a:r>
            <a:endParaRPr lang="en-US" sz="3200" dirty="0"/>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4742310" y="1175922"/>
            <a:ext cx="6766199" cy="0"/>
          </a:xfrm>
          <a:prstGeom prst="line">
            <a:avLst/>
          </a:prstGeom>
        </p:spPr>
        <p:style>
          <a:lnRef idx="1">
            <a:schemeClr val="accent1"/>
          </a:lnRef>
          <a:fillRef idx="0">
            <a:schemeClr val="accent1"/>
          </a:fillRef>
          <a:effectRef idx="0">
            <a:schemeClr val="accent1"/>
          </a:effectRef>
          <a:fontRef idx="minor">
            <a:schemeClr val="tx1"/>
          </a:fontRef>
        </p:style>
      </p:cxnSp>
      <p:pic>
        <p:nvPicPr>
          <p:cNvPr id="33794" name="Picture 2" descr="The Day of Atonement (Yom Kippur) | Amazing Sanctuary">
            <a:extLst>
              <a:ext uri="{FF2B5EF4-FFF2-40B4-BE49-F238E27FC236}">
                <a16:creationId xmlns:a16="http://schemas.microsoft.com/office/drawing/2014/main" id="{701A62BC-C751-B6EA-793F-670B74EC1DA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540" r="19197"/>
          <a:stretch/>
        </p:blipFill>
        <p:spPr bwMode="auto">
          <a:xfrm>
            <a:off x="-14419" y="0"/>
            <a:ext cx="4756729" cy="68579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24657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056" y="304801"/>
            <a:ext cx="10215418" cy="609600"/>
          </a:xfrm>
        </p:spPr>
        <p:txBody>
          <a:bodyPr>
            <a:normAutofit fontScale="90000"/>
          </a:bodyPr>
          <a:lstStyle/>
          <a:p>
            <a:r>
              <a:rPr lang="en-US" sz="4400" b="1" dirty="0"/>
              <a:t>Leviticus 16:16-24</a:t>
            </a:r>
          </a:p>
        </p:txBody>
      </p:sp>
      <p:sp>
        <p:nvSpPr>
          <p:cNvPr id="3" name="Content Placeholder 2"/>
          <p:cNvSpPr>
            <a:spLocks noGrp="1"/>
          </p:cNvSpPr>
          <p:nvPr>
            <p:ph idx="1"/>
          </p:nvPr>
        </p:nvSpPr>
        <p:spPr>
          <a:xfrm>
            <a:off x="397164" y="1015999"/>
            <a:ext cx="7813963" cy="5537202"/>
          </a:xfrm>
        </p:spPr>
        <p:txBody>
          <a:bodyPr>
            <a:noAutofit/>
          </a:bodyPr>
          <a:lstStyle/>
          <a:p>
            <a:pPr marL="0" indent="0">
              <a:buNone/>
            </a:pPr>
            <a:r>
              <a:rPr lang="en-US" sz="3000" dirty="0"/>
              <a:t>16 And he shall make an atonement for the holy place, because of the uncleanness of the children of Israel, and because of their transgressions in all their sins: and so shall he do for the tabernacle of the congregation, that </a:t>
            </a:r>
            <a:r>
              <a:rPr lang="en-US" sz="3000" dirty="0" err="1"/>
              <a:t>remaineth</a:t>
            </a:r>
            <a:r>
              <a:rPr lang="en-US" sz="3000" dirty="0"/>
              <a:t> among them in the midst of their uncleanness.</a:t>
            </a:r>
          </a:p>
          <a:p>
            <a:pPr marL="0" indent="0">
              <a:buNone/>
            </a:pPr>
            <a:r>
              <a:rPr lang="en-US" sz="3000" dirty="0"/>
              <a:t>17 And there shall be no man in the tabernacle of the congregation when he </a:t>
            </a:r>
            <a:r>
              <a:rPr lang="en-US" sz="3000" dirty="0" err="1"/>
              <a:t>goeth</a:t>
            </a:r>
            <a:r>
              <a:rPr lang="en-US" sz="3000" dirty="0"/>
              <a:t> in to make an atonement in the holy place, until he come out, and have made an atonement for himself, and for his household, and for all the congregation of Israel.</a:t>
            </a:r>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341745" y="1015998"/>
            <a:ext cx="6211388" cy="0"/>
          </a:xfrm>
          <a:prstGeom prst="line">
            <a:avLst/>
          </a:prstGeom>
        </p:spPr>
        <p:style>
          <a:lnRef idx="1">
            <a:schemeClr val="accent1"/>
          </a:lnRef>
          <a:fillRef idx="0">
            <a:schemeClr val="accent1"/>
          </a:fillRef>
          <a:effectRef idx="0">
            <a:schemeClr val="accent1"/>
          </a:effectRef>
          <a:fontRef idx="minor">
            <a:schemeClr val="tx1"/>
          </a:fontRef>
        </p:style>
      </p:cxnSp>
      <p:pic>
        <p:nvPicPr>
          <p:cNvPr id="34822" name="Picture 6" descr="Veil for the Tabernacle. Weaving workshop. - YouTube">
            <a:extLst>
              <a:ext uri="{FF2B5EF4-FFF2-40B4-BE49-F238E27FC236}">
                <a16:creationId xmlns:a16="http://schemas.microsoft.com/office/drawing/2014/main" id="{BB8A9840-4922-C2EA-E9D2-CB291C216EB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879" r="35303"/>
          <a:stretch/>
        </p:blipFill>
        <p:spPr bwMode="auto">
          <a:xfrm>
            <a:off x="8312727" y="0"/>
            <a:ext cx="387927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9695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42310" y="304800"/>
            <a:ext cx="7246489" cy="1037375"/>
          </a:xfrm>
        </p:spPr>
        <p:txBody>
          <a:bodyPr>
            <a:normAutofit/>
          </a:bodyPr>
          <a:lstStyle/>
          <a:p>
            <a:r>
              <a:rPr lang="en-US" sz="4000" b="1" dirty="0"/>
              <a:t>Leviticus 16:18-24</a:t>
            </a:r>
          </a:p>
        </p:txBody>
      </p:sp>
      <p:sp>
        <p:nvSpPr>
          <p:cNvPr id="3" name="Content Placeholder 2"/>
          <p:cNvSpPr>
            <a:spLocks noGrp="1"/>
          </p:cNvSpPr>
          <p:nvPr>
            <p:ph idx="1"/>
          </p:nvPr>
        </p:nvSpPr>
        <p:spPr>
          <a:xfrm>
            <a:off x="4742310" y="1342175"/>
            <a:ext cx="7246489" cy="5123840"/>
          </a:xfrm>
        </p:spPr>
        <p:txBody>
          <a:bodyPr>
            <a:noAutofit/>
          </a:bodyPr>
          <a:lstStyle/>
          <a:p>
            <a:pPr marL="0" indent="0">
              <a:buNone/>
            </a:pPr>
            <a:r>
              <a:rPr lang="en-US" sz="3200" dirty="0">
                <a:effectLst/>
              </a:rPr>
              <a:t>18 And he shall go out unto the altar that is before the Lord, and make an atonement for it; and shall take of the blood of the bullock, and of the blood of the goat, and put it upon the horns of the altar round about.</a:t>
            </a:r>
          </a:p>
          <a:p>
            <a:pPr marL="0" indent="0">
              <a:buNone/>
            </a:pPr>
            <a:r>
              <a:rPr lang="en-US" sz="3200" dirty="0">
                <a:effectLst/>
              </a:rPr>
              <a:t>19 And he shall sprinkle of the blood upon it with his finger seven times, and cleanse it, and hallow it from the uncleanness of the children of Israel.</a:t>
            </a:r>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4742310" y="1175922"/>
            <a:ext cx="6766199" cy="0"/>
          </a:xfrm>
          <a:prstGeom prst="line">
            <a:avLst/>
          </a:prstGeom>
        </p:spPr>
        <p:style>
          <a:lnRef idx="1">
            <a:schemeClr val="accent1"/>
          </a:lnRef>
          <a:fillRef idx="0">
            <a:schemeClr val="accent1"/>
          </a:fillRef>
          <a:effectRef idx="0">
            <a:schemeClr val="accent1"/>
          </a:effectRef>
          <a:fontRef idx="minor">
            <a:schemeClr val="tx1"/>
          </a:fontRef>
        </p:style>
      </p:cxnSp>
      <p:pic>
        <p:nvPicPr>
          <p:cNvPr id="35842" name="Picture 2" descr="Redeemer of Israel: Sacrifices and Offerings of the Law of Moses">
            <a:extLst>
              <a:ext uri="{FF2B5EF4-FFF2-40B4-BE49-F238E27FC236}">
                <a16:creationId xmlns:a16="http://schemas.microsoft.com/office/drawing/2014/main" id="{E75BCE35-AA2F-C0CD-3CE8-426F8BB0E75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7388" r="28733"/>
          <a:stretch/>
        </p:blipFill>
        <p:spPr bwMode="auto">
          <a:xfrm>
            <a:off x="0" y="0"/>
            <a:ext cx="451658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40809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056" y="304801"/>
            <a:ext cx="10215418" cy="609600"/>
          </a:xfrm>
        </p:spPr>
        <p:txBody>
          <a:bodyPr>
            <a:normAutofit fontScale="90000"/>
          </a:bodyPr>
          <a:lstStyle/>
          <a:p>
            <a:r>
              <a:rPr lang="en-US" sz="4400" b="1" dirty="0"/>
              <a:t>Leviticus 16:20-24</a:t>
            </a:r>
          </a:p>
        </p:txBody>
      </p:sp>
      <p:sp>
        <p:nvSpPr>
          <p:cNvPr id="3" name="Content Placeholder 2"/>
          <p:cNvSpPr>
            <a:spLocks noGrp="1"/>
          </p:cNvSpPr>
          <p:nvPr>
            <p:ph idx="1"/>
          </p:nvPr>
        </p:nvSpPr>
        <p:spPr>
          <a:xfrm>
            <a:off x="397165" y="1015999"/>
            <a:ext cx="8829962" cy="5537202"/>
          </a:xfrm>
        </p:spPr>
        <p:txBody>
          <a:bodyPr>
            <a:noAutofit/>
          </a:bodyPr>
          <a:lstStyle/>
          <a:p>
            <a:pPr marL="0" indent="0">
              <a:buNone/>
            </a:pPr>
            <a:r>
              <a:rPr lang="en-US" sz="3000" dirty="0"/>
              <a:t>20 And when he hath made an end of reconciling the holy place, and the tabernacle of the congregation, and the altar, he shall bring the live goat:</a:t>
            </a:r>
          </a:p>
          <a:p>
            <a:pPr marL="0" indent="0">
              <a:buNone/>
            </a:pPr>
            <a:r>
              <a:rPr lang="en-US" sz="3000" dirty="0"/>
              <a:t>21 And Aaron shall lay both his hands upon the head of the live goat, and confess over him all the iniquities of the children of Israel, and all their transgressions in all their sins, putting them upon the head of the goat, and shall send him away by the hand of a fit man into the wilderness:</a:t>
            </a:r>
          </a:p>
          <a:p>
            <a:pPr marL="0" indent="0">
              <a:buNone/>
            </a:pPr>
            <a:r>
              <a:rPr lang="en-US" sz="3000" dirty="0"/>
              <a:t>22 And the goat shall bear upon him all their iniquities unto a land not inhabited: and he shall let go the goat in the wilderness.</a:t>
            </a:r>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471056" y="840507"/>
            <a:ext cx="6211388" cy="0"/>
          </a:xfrm>
          <a:prstGeom prst="line">
            <a:avLst/>
          </a:prstGeom>
        </p:spPr>
        <p:style>
          <a:lnRef idx="1">
            <a:schemeClr val="accent1"/>
          </a:lnRef>
          <a:fillRef idx="0">
            <a:schemeClr val="accent1"/>
          </a:fillRef>
          <a:effectRef idx="0">
            <a:schemeClr val="accent1"/>
          </a:effectRef>
          <a:fontRef idx="minor">
            <a:schemeClr val="tx1"/>
          </a:fontRef>
        </p:style>
      </p:cxnSp>
      <p:pic>
        <p:nvPicPr>
          <p:cNvPr id="36866" name="Picture 2" descr="THE GOATS OF YOM KIPPUR – PINS OF LIGHT">
            <a:extLst>
              <a:ext uri="{FF2B5EF4-FFF2-40B4-BE49-F238E27FC236}">
                <a16:creationId xmlns:a16="http://schemas.microsoft.com/office/drawing/2014/main" id="{02BFE016-ABFA-B92F-15A2-C7C336B0C55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246" r="60417"/>
          <a:stretch/>
        </p:blipFill>
        <p:spPr bwMode="auto">
          <a:xfrm>
            <a:off x="9421090" y="176213"/>
            <a:ext cx="2373745" cy="6505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43359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42310" y="304800"/>
            <a:ext cx="7246489" cy="1037375"/>
          </a:xfrm>
        </p:spPr>
        <p:txBody>
          <a:bodyPr>
            <a:normAutofit/>
          </a:bodyPr>
          <a:lstStyle/>
          <a:p>
            <a:r>
              <a:rPr lang="en-US" sz="4000" b="1" dirty="0"/>
              <a:t>Leviticus 16:23-24</a:t>
            </a:r>
          </a:p>
        </p:txBody>
      </p:sp>
      <p:sp>
        <p:nvSpPr>
          <p:cNvPr id="3" name="Content Placeholder 2"/>
          <p:cNvSpPr>
            <a:spLocks noGrp="1"/>
          </p:cNvSpPr>
          <p:nvPr>
            <p:ph idx="1"/>
          </p:nvPr>
        </p:nvSpPr>
        <p:spPr>
          <a:xfrm>
            <a:off x="4742310" y="1342175"/>
            <a:ext cx="7246489" cy="5123840"/>
          </a:xfrm>
        </p:spPr>
        <p:txBody>
          <a:bodyPr>
            <a:noAutofit/>
          </a:bodyPr>
          <a:lstStyle/>
          <a:p>
            <a:pPr marL="0" indent="0">
              <a:buNone/>
            </a:pPr>
            <a:r>
              <a:rPr lang="en-US" sz="3200" dirty="0">
                <a:effectLst/>
              </a:rPr>
              <a:t>23 And Aaron shall come into the tabernacle of the congregation, and shall put off the linen garments, which he put on when he went into the holy place, and shall leave them there:</a:t>
            </a:r>
          </a:p>
          <a:p>
            <a:pPr marL="0" indent="0">
              <a:buNone/>
            </a:pPr>
            <a:r>
              <a:rPr lang="en-US" sz="3200" dirty="0">
                <a:effectLst/>
              </a:rPr>
              <a:t>24 And he shall wash his flesh with water in the holy place, and put on his garments, and come forth, and offer his burnt offering, and the burnt offering of the people, and make an atonement for himself, and for the people.</a:t>
            </a:r>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4742310" y="1175922"/>
            <a:ext cx="6766199" cy="0"/>
          </a:xfrm>
          <a:prstGeom prst="line">
            <a:avLst/>
          </a:prstGeom>
        </p:spPr>
        <p:style>
          <a:lnRef idx="1">
            <a:schemeClr val="accent1"/>
          </a:lnRef>
          <a:fillRef idx="0">
            <a:schemeClr val="accent1"/>
          </a:fillRef>
          <a:effectRef idx="0">
            <a:schemeClr val="accent1"/>
          </a:effectRef>
          <a:fontRef idx="minor">
            <a:schemeClr val="tx1"/>
          </a:fontRef>
        </p:style>
      </p:cxnSp>
      <p:pic>
        <p:nvPicPr>
          <p:cNvPr id="37890" name="Picture 2" descr="The Priestly Garments of Grace">
            <a:extLst>
              <a:ext uri="{FF2B5EF4-FFF2-40B4-BE49-F238E27FC236}">
                <a16:creationId xmlns:a16="http://schemas.microsoft.com/office/drawing/2014/main" id="{8FF07AD7-7C1B-5078-1ACB-1003D9EC96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124" y="436417"/>
            <a:ext cx="4216666" cy="6186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2040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he Great Disappointment. 22 October 1844 Came and Went without… | by Nick  Nielsen | Medium">
            <a:extLst>
              <a:ext uri="{FF2B5EF4-FFF2-40B4-BE49-F238E27FC236}">
                <a16:creationId xmlns:a16="http://schemas.microsoft.com/office/drawing/2014/main" id="{CF2A7ADD-E73D-A462-8C0F-3583CEE832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3118" y="0"/>
            <a:ext cx="79375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233639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4255" y="233330"/>
            <a:ext cx="6382392" cy="1189507"/>
          </a:xfrm>
        </p:spPr>
        <p:txBody>
          <a:bodyPr>
            <a:noAutofit/>
          </a:bodyPr>
          <a:lstStyle/>
          <a:p>
            <a:r>
              <a:rPr lang="en-US" sz="6000" b="1" dirty="0"/>
              <a:t>Daniel 8:14</a:t>
            </a:r>
          </a:p>
        </p:txBody>
      </p:sp>
      <p:sp>
        <p:nvSpPr>
          <p:cNvPr id="3" name="Content Placeholder 2"/>
          <p:cNvSpPr>
            <a:spLocks noGrp="1"/>
          </p:cNvSpPr>
          <p:nvPr>
            <p:ph idx="1"/>
          </p:nvPr>
        </p:nvSpPr>
        <p:spPr>
          <a:xfrm>
            <a:off x="674255" y="1533235"/>
            <a:ext cx="4461164" cy="4921215"/>
          </a:xfrm>
        </p:spPr>
        <p:txBody>
          <a:bodyPr>
            <a:noAutofit/>
          </a:bodyPr>
          <a:lstStyle/>
          <a:p>
            <a:pPr marL="0" indent="0">
              <a:buNone/>
            </a:pPr>
            <a:r>
              <a:rPr lang="en-US" sz="4400" dirty="0"/>
              <a:t>And he said unto me, Unto two thousand and three hundred days; then shall the sanctuary be </a:t>
            </a:r>
            <a:r>
              <a:rPr lang="en-US" sz="4400" dirty="0">
                <a:solidFill>
                  <a:schemeClr val="accent3">
                    <a:lumMod val="20000"/>
                    <a:lumOff val="80000"/>
                  </a:schemeClr>
                </a:solidFill>
              </a:rPr>
              <a:t>cleansed.</a:t>
            </a:r>
          </a:p>
        </p:txBody>
      </p:sp>
      <p:sp>
        <p:nvSpPr>
          <p:cNvPr id="7" name="Rectangle 6">
            <a:extLst>
              <a:ext uri="{FF2B5EF4-FFF2-40B4-BE49-F238E27FC236}">
                <a16:creationId xmlns:a16="http://schemas.microsoft.com/office/drawing/2014/main" id="{CD12EB7B-13CF-7042-A25F-5A521CC3CCEC}"/>
              </a:ext>
            </a:extLst>
          </p:cNvPr>
          <p:cNvSpPr/>
          <p:nvPr/>
        </p:nvSpPr>
        <p:spPr>
          <a:xfrm>
            <a:off x="6011429" y="314036"/>
            <a:ext cx="5920510" cy="6309419"/>
          </a:xfrm>
          <a:prstGeom prst="rect">
            <a:avLst/>
          </a:prstGeom>
          <a:solidFill>
            <a:srgbClr val="3B10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53DDF9EE-F0CA-75A4-7C4F-48D3806437E9}"/>
              </a:ext>
            </a:extLst>
          </p:cNvPr>
          <p:cNvCxnSpPr>
            <a:cxnSpLocks/>
          </p:cNvCxnSpPr>
          <p:nvPr/>
        </p:nvCxnSpPr>
        <p:spPr>
          <a:xfrm>
            <a:off x="389371" y="1427548"/>
            <a:ext cx="5180157"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58BEAD2B-9F73-0DC8-054D-9D0D3911CC14}"/>
              </a:ext>
            </a:extLst>
          </p:cNvPr>
          <p:cNvSpPr txBox="1"/>
          <p:nvPr/>
        </p:nvSpPr>
        <p:spPr>
          <a:xfrm>
            <a:off x="6319115" y="233330"/>
            <a:ext cx="5143212" cy="6309420"/>
          </a:xfrm>
          <a:prstGeom prst="rect">
            <a:avLst/>
          </a:prstGeom>
          <a:noFill/>
        </p:spPr>
        <p:txBody>
          <a:bodyPr wrap="square" rtlCol="0">
            <a:spAutoFit/>
          </a:bodyPr>
          <a:lstStyle/>
          <a:p>
            <a:pPr algn="ctr"/>
            <a:r>
              <a:rPr lang="en-US" sz="4000" b="1" dirty="0">
                <a:solidFill>
                  <a:schemeClr val="accent3">
                    <a:lumMod val="40000"/>
                    <a:lumOff val="60000"/>
                  </a:schemeClr>
                </a:solidFill>
              </a:rPr>
              <a:t>So what happened in 1844?  </a:t>
            </a:r>
          </a:p>
          <a:p>
            <a:pPr algn="ctr"/>
            <a:r>
              <a:rPr lang="en-US" sz="3600" b="1" dirty="0">
                <a:solidFill>
                  <a:schemeClr val="accent3">
                    <a:lumMod val="40000"/>
                    <a:lumOff val="60000"/>
                  </a:schemeClr>
                </a:solidFill>
              </a:rPr>
              <a:t>The anti-typical Day of Atonement, in which the sins of God’s people are erased, cleansed, and removed forever, began!  This work involves a judgement of who, exactly, is included among God’s people.  </a:t>
            </a:r>
          </a:p>
        </p:txBody>
      </p:sp>
    </p:spTree>
    <p:extLst>
      <p:ext uri="{BB962C8B-B14F-4D97-AF65-F5344CB8AC3E}">
        <p14:creationId xmlns:p14="http://schemas.microsoft.com/office/powerpoint/2010/main" val="13820411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62B19-C012-CED1-0177-25AF91689B57}"/>
              </a:ext>
            </a:extLst>
          </p:cNvPr>
          <p:cNvSpPr>
            <a:spLocks noGrp="1"/>
          </p:cNvSpPr>
          <p:nvPr>
            <p:ph type="title"/>
          </p:nvPr>
        </p:nvSpPr>
        <p:spPr>
          <a:xfrm>
            <a:off x="992267" y="249382"/>
            <a:ext cx="9550399" cy="5523345"/>
          </a:xfrm>
        </p:spPr>
        <p:txBody>
          <a:bodyPr>
            <a:normAutofit/>
          </a:bodyPr>
          <a:lstStyle/>
          <a:p>
            <a:r>
              <a:rPr lang="en-US" dirty="0"/>
              <a:t>As anciently the sins of the people were by faith placed upon the sin offering and through its blood transferred, in figure, to the earthly sanctuary, so in the new covenant the sins of the repentant are by faith placed upon Christ and transferred, in fact, to the heavenly sanctuary. And as the typical cleansing of the earthly was accomplished by the removal of the sins by which it had been polluted, so the actual cleansing of the heavenly is to be accomplished by the removal, or blotting out, of the sins which are there recorded. </a:t>
            </a:r>
          </a:p>
        </p:txBody>
      </p:sp>
      <p:sp>
        <p:nvSpPr>
          <p:cNvPr id="4" name="Text Placeholder 3">
            <a:extLst>
              <a:ext uri="{FF2B5EF4-FFF2-40B4-BE49-F238E27FC236}">
                <a16:creationId xmlns:a16="http://schemas.microsoft.com/office/drawing/2014/main" id="{8F9971B0-1190-02C9-23C1-C81ED44185AA}"/>
              </a:ext>
            </a:extLst>
          </p:cNvPr>
          <p:cNvSpPr>
            <a:spLocks noGrp="1"/>
          </p:cNvSpPr>
          <p:nvPr>
            <p:ph type="body" idx="1"/>
          </p:nvPr>
        </p:nvSpPr>
        <p:spPr>
          <a:xfrm>
            <a:off x="992267" y="5410200"/>
            <a:ext cx="10152367" cy="1447800"/>
          </a:xfrm>
        </p:spPr>
        <p:txBody>
          <a:bodyPr>
            <a:normAutofit/>
          </a:bodyPr>
          <a:lstStyle/>
          <a:p>
            <a:r>
              <a:rPr lang="en-US" sz="4000" dirty="0"/>
              <a:t>The Great Controversy, p. 421</a:t>
            </a:r>
          </a:p>
        </p:txBody>
      </p:sp>
    </p:spTree>
    <p:extLst>
      <p:ext uri="{BB962C8B-B14F-4D97-AF65-F5344CB8AC3E}">
        <p14:creationId xmlns:p14="http://schemas.microsoft.com/office/powerpoint/2010/main" val="80956999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62B19-C012-CED1-0177-25AF91689B57}"/>
              </a:ext>
            </a:extLst>
          </p:cNvPr>
          <p:cNvSpPr>
            <a:spLocks noGrp="1"/>
          </p:cNvSpPr>
          <p:nvPr>
            <p:ph type="title"/>
          </p:nvPr>
        </p:nvSpPr>
        <p:spPr>
          <a:xfrm>
            <a:off x="992267" y="609601"/>
            <a:ext cx="9550399" cy="5079999"/>
          </a:xfrm>
        </p:spPr>
        <p:txBody>
          <a:bodyPr>
            <a:noAutofit/>
          </a:bodyPr>
          <a:lstStyle/>
          <a:p>
            <a:r>
              <a:rPr lang="en-US" dirty="0"/>
              <a:t>But before this can be accomplished, there must be an examination of the books of record to determine who, through repentance of sin and faith in Christ, are entitled to the benefits of His atonement. The cleansing of the sanctuary therefore involves a work of investigation—a work of judgment. This work must be performed prior to the coming of Christ to redeem His people; for when He comes, His reward is with Him to give to every man according to his works. Revelation 22:12. </a:t>
            </a:r>
          </a:p>
        </p:txBody>
      </p:sp>
      <p:sp>
        <p:nvSpPr>
          <p:cNvPr id="4" name="Text Placeholder 3">
            <a:extLst>
              <a:ext uri="{FF2B5EF4-FFF2-40B4-BE49-F238E27FC236}">
                <a16:creationId xmlns:a16="http://schemas.microsoft.com/office/drawing/2014/main" id="{8F9971B0-1190-02C9-23C1-C81ED44185AA}"/>
              </a:ext>
            </a:extLst>
          </p:cNvPr>
          <p:cNvSpPr>
            <a:spLocks noGrp="1"/>
          </p:cNvSpPr>
          <p:nvPr>
            <p:ph type="body" idx="1"/>
          </p:nvPr>
        </p:nvSpPr>
        <p:spPr>
          <a:xfrm>
            <a:off x="992267" y="5410200"/>
            <a:ext cx="10152367" cy="1447800"/>
          </a:xfrm>
        </p:spPr>
        <p:txBody>
          <a:bodyPr>
            <a:normAutofit/>
          </a:bodyPr>
          <a:lstStyle/>
          <a:p>
            <a:r>
              <a:rPr lang="en-US" sz="4000" dirty="0"/>
              <a:t>The Great Controversy, p. 421</a:t>
            </a:r>
          </a:p>
        </p:txBody>
      </p:sp>
    </p:spTree>
    <p:extLst>
      <p:ext uri="{BB962C8B-B14F-4D97-AF65-F5344CB8AC3E}">
        <p14:creationId xmlns:p14="http://schemas.microsoft.com/office/powerpoint/2010/main" val="20041758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28600"/>
            <a:ext cx="10353762" cy="970450"/>
          </a:xfrm>
        </p:spPr>
        <p:txBody>
          <a:bodyPr/>
          <a:lstStyle/>
          <a:p>
            <a:r>
              <a:rPr lang="en-US" dirty="0"/>
              <a:t>The Sanctuary Cleansed: Hebrews 8:1-2  </a:t>
            </a:r>
          </a:p>
        </p:txBody>
      </p:sp>
      <p:sp>
        <p:nvSpPr>
          <p:cNvPr id="3" name="Content Placeholder 2"/>
          <p:cNvSpPr>
            <a:spLocks noGrp="1"/>
          </p:cNvSpPr>
          <p:nvPr>
            <p:ph sz="half" idx="1"/>
          </p:nvPr>
        </p:nvSpPr>
        <p:spPr>
          <a:xfrm>
            <a:off x="663423" y="1562911"/>
            <a:ext cx="5310869" cy="4370566"/>
          </a:xfrm>
        </p:spPr>
        <p:txBody>
          <a:bodyPr>
            <a:noAutofit/>
          </a:bodyPr>
          <a:lstStyle/>
          <a:p>
            <a:r>
              <a:rPr lang="en-US" sz="3600" b="1" dirty="0"/>
              <a:t>8 </a:t>
            </a:r>
            <a:r>
              <a:rPr lang="en-US" sz="3600" dirty="0"/>
              <a:t>Now of the things which we have spoken this is the sum: We have such an high priest, who is set on the right hand of the throne of the Majesty in the heavens;</a:t>
            </a:r>
          </a:p>
        </p:txBody>
      </p:sp>
      <p:pic>
        <p:nvPicPr>
          <p:cNvPr id="47106" name="Picture 2" descr="https://knowhy.bookofmormoncentral.org/sites/default/files/knowhy-img/2020/09/main/jesus-christ-high-priest-3-nephi.jp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974292" y="1414709"/>
            <a:ext cx="5893249" cy="4419937"/>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id="{5577DB5D-73FE-9F28-1361-B66434B66BA7}"/>
              </a:ext>
            </a:extLst>
          </p:cNvPr>
          <p:cNvCxnSpPr>
            <a:cxnSpLocks/>
          </p:cNvCxnSpPr>
          <p:nvPr/>
        </p:nvCxnSpPr>
        <p:spPr>
          <a:xfrm>
            <a:off x="1672196" y="1087809"/>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750499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5104" y="338667"/>
            <a:ext cx="10131425" cy="1456267"/>
          </a:xfrm>
        </p:spPr>
        <p:txBody>
          <a:bodyPr/>
          <a:lstStyle/>
          <a:p>
            <a:r>
              <a:rPr lang="en-US" dirty="0"/>
              <a:t>The Sanctuary Cleansed: Hebrews 8:2  </a:t>
            </a:r>
          </a:p>
        </p:txBody>
      </p:sp>
      <p:sp>
        <p:nvSpPr>
          <p:cNvPr id="3" name="Content Placeholder 2"/>
          <p:cNvSpPr>
            <a:spLocks noGrp="1"/>
          </p:cNvSpPr>
          <p:nvPr>
            <p:ph sz="half" idx="1"/>
          </p:nvPr>
        </p:nvSpPr>
        <p:spPr>
          <a:xfrm>
            <a:off x="913796" y="1732449"/>
            <a:ext cx="4407658" cy="4058750"/>
          </a:xfrm>
        </p:spPr>
        <p:txBody>
          <a:bodyPr>
            <a:noAutofit/>
          </a:bodyPr>
          <a:lstStyle/>
          <a:p>
            <a:r>
              <a:rPr lang="en-US" sz="4000" b="1" baseline="30000" dirty="0"/>
              <a:t>2 </a:t>
            </a:r>
            <a:r>
              <a:rPr lang="en-US" sz="4000" dirty="0"/>
              <a:t>A minister of the sanctuary, and of the true tabernacle, which the Lord pitched, and not man.</a:t>
            </a:r>
          </a:p>
        </p:txBody>
      </p:sp>
      <p:pic>
        <p:nvPicPr>
          <p:cNvPr id="48130" name="Picture 2" descr="Heavenly Sanctuary Doctrine &amp; the Gospel | Salvation1"/>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321453" y="1580050"/>
            <a:ext cx="5956752" cy="3870632"/>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id="{EA5B4E32-3C95-63C9-2842-F079383F48CB}"/>
              </a:ext>
            </a:extLst>
          </p:cNvPr>
          <p:cNvCxnSpPr>
            <a:cxnSpLocks/>
          </p:cNvCxnSpPr>
          <p:nvPr/>
        </p:nvCxnSpPr>
        <p:spPr>
          <a:xfrm>
            <a:off x="915104"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7020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6180" y="249500"/>
            <a:ext cx="10131425" cy="1456267"/>
          </a:xfrm>
        </p:spPr>
        <p:txBody>
          <a:bodyPr/>
          <a:lstStyle/>
          <a:p>
            <a:r>
              <a:rPr lang="en-US" dirty="0"/>
              <a:t>The Sanctuary Cleansed: Hebrews 9:11-12  </a:t>
            </a:r>
          </a:p>
        </p:txBody>
      </p:sp>
      <p:sp>
        <p:nvSpPr>
          <p:cNvPr id="3" name="Content Placeholder 2"/>
          <p:cNvSpPr>
            <a:spLocks noGrp="1"/>
          </p:cNvSpPr>
          <p:nvPr>
            <p:ph sz="half" idx="1"/>
          </p:nvPr>
        </p:nvSpPr>
        <p:spPr>
          <a:xfrm>
            <a:off x="6189658" y="1580050"/>
            <a:ext cx="5060497" cy="4058750"/>
          </a:xfrm>
        </p:spPr>
        <p:txBody>
          <a:bodyPr>
            <a:noAutofit/>
          </a:bodyPr>
          <a:lstStyle/>
          <a:p>
            <a:r>
              <a:rPr lang="en-US" sz="3600" b="1" baseline="30000" dirty="0"/>
              <a:t>11 </a:t>
            </a:r>
            <a:r>
              <a:rPr lang="en-US" sz="3600" dirty="0"/>
              <a:t>But Christ being come an high priest of good things to come, by a greater and more perfect tabernacle, not made with hands, that is to say, not of this building;</a:t>
            </a:r>
          </a:p>
        </p:txBody>
      </p:sp>
      <p:pic>
        <p:nvPicPr>
          <p:cNvPr id="49154" name="Picture 2" descr="Earty and Heavenly Sanctuary"/>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67177" y="1580050"/>
            <a:ext cx="5727771" cy="4300316"/>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id="{707BBE9E-129A-34AC-7792-23178B70BD0C}"/>
              </a:ext>
            </a:extLst>
          </p:cNvPr>
          <p:cNvCxnSpPr>
            <a:cxnSpLocks/>
          </p:cNvCxnSpPr>
          <p:nvPr/>
        </p:nvCxnSpPr>
        <p:spPr>
          <a:xfrm>
            <a:off x="467177"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74323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1833" y="186809"/>
            <a:ext cx="10131425" cy="1456267"/>
          </a:xfrm>
        </p:spPr>
        <p:txBody>
          <a:bodyPr/>
          <a:lstStyle/>
          <a:p>
            <a:r>
              <a:rPr lang="en-US" dirty="0"/>
              <a:t>The Sanctuary Cleansed: Hebrews 9:12  </a:t>
            </a:r>
          </a:p>
        </p:txBody>
      </p:sp>
      <p:sp>
        <p:nvSpPr>
          <p:cNvPr id="3" name="Content Placeholder 2"/>
          <p:cNvSpPr>
            <a:spLocks noGrp="1"/>
          </p:cNvSpPr>
          <p:nvPr>
            <p:ph sz="half" idx="1"/>
          </p:nvPr>
        </p:nvSpPr>
        <p:spPr>
          <a:xfrm>
            <a:off x="5939670" y="1520130"/>
            <a:ext cx="5060497" cy="4058750"/>
          </a:xfrm>
        </p:spPr>
        <p:txBody>
          <a:bodyPr>
            <a:noAutofit/>
          </a:bodyPr>
          <a:lstStyle/>
          <a:p>
            <a:r>
              <a:rPr lang="en-US" sz="3600" b="1" baseline="30000" dirty="0"/>
              <a:t>12 </a:t>
            </a:r>
            <a:r>
              <a:rPr lang="en-US" sz="3600" dirty="0"/>
              <a:t>Neither by the blood of goats and calves, but by his own blood he entered in once into the holy place, having obtained eternal redemption for us.</a:t>
            </a:r>
          </a:p>
        </p:txBody>
      </p:sp>
      <p:pic>
        <p:nvPicPr>
          <p:cNvPr id="50178" name="Picture 2" descr="Crucifixion Cross stock photo. Image of israel, easter - 3812424"/>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2567" t="12818" r="-1" b="19141"/>
          <a:stretch/>
        </p:blipFill>
        <p:spPr bwMode="auto">
          <a:xfrm>
            <a:off x="1123196" y="1655391"/>
            <a:ext cx="4343400" cy="3788229"/>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id="{4E6DE04B-6B1A-9183-BF89-36890C1F3942}"/>
              </a:ext>
            </a:extLst>
          </p:cNvPr>
          <p:cNvCxnSpPr>
            <a:cxnSpLocks/>
          </p:cNvCxnSpPr>
          <p:nvPr/>
        </p:nvCxnSpPr>
        <p:spPr>
          <a:xfrm>
            <a:off x="1191833" y="1340489"/>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605076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1"/>
            <a:ext cx="10131425" cy="804780"/>
          </a:xfrm>
        </p:spPr>
        <p:txBody>
          <a:bodyPr/>
          <a:lstStyle/>
          <a:p>
            <a:r>
              <a:rPr lang="en-US" dirty="0"/>
              <a:t>The Sanctuary Cleansed: Hebrews 9:23-26  </a:t>
            </a:r>
          </a:p>
        </p:txBody>
      </p:sp>
      <p:sp>
        <p:nvSpPr>
          <p:cNvPr id="3" name="Content Placeholder 2"/>
          <p:cNvSpPr>
            <a:spLocks noGrp="1"/>
          </p:cNvSpPr>
          <p:nvPr>
            <p:ph sz="half" idx="1"/>
          </p:nvPr>
        </p:nvSpPr>
        <p:spPr>
          <a:xfrm>
            <a:off x="4506652" y="1732449"/>
            <a:ext cx="6336091" cy="4058750"/>
          </a:xfrm>
        </p:spPr>
        <p:txBody>
          <a:bodyPr>
            <a:noAutofit/>
          </a:bodyPr>
          <a:lstStyle/>
          <a:p>
            <a:r>
              <a:rPr lang="en-US" sz="4000" b="1" baseline="30000" dirty="0"/>
              <a:t>23 </a:t>
            </a:r>
            <a:r>
              <a:rPr lang="en-US" sz="4000" dirty="0"/>
              <a:t>It was therefore necessary that the patterns of things in the heavens should be purified with these; but the heavenly things themselves with better sacrifices than these.</a:t>
            </a:r>
          </a:p>
        </p:txBody>
      </p:sp>
      <p:pic>
        <p:nvPicPr>
          <p:cNvPr id="53252" name="Picture 4" descr="What is the Symbolism of the Stained Swords of the Anti-Nephi-Lehies ..."/>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1045863" y="1452817"/>
            <a:ext cx="3035976" cy="4618014"/>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id="{181CE1C0-A1DD-499F-4C52-24F092C1107C}"/>
              </a:ext>
            </a:extLst>
          </p:cNvPr>
          <p:cNvCxnSpPr>
            <a:cxnSpLocks/>
          </p:cNvCxnSpPr>
          <p:nvPr/>
        </p:nvCxnSpPr>
        <p:spPr>
          <a:xfrm>
            <a:off x="757796" y="1275835"/>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525255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1"/>
            <a:ext cx="10131425" cy="914400"/>
          </a:xfrm>
        </p:spPr>
        <p:txBody>
          <a:bodyPr/>
          <a:lstStyle/>
          <a:p>
            <a:r>
              <a:rPr lang="en-US" dirty="0"/>
              <a:t>The Sanctuary Cleansed: Hebrews 9:24-26  </a:t>
            </a:r>
          </a:p>
        </p:txBody>
      </p:sp>
      <p:sp>
        <p:nvSpPr>
          <p:cNvPr id="3" name="Content Placeholder 2"/>
          <p:cNvSpPr>
            <a:spLocks noGrp="1"/>
          </p:cNvSpPr>
          <p:nvPr>
            <p:ph sz="half" idx="1"/>
          </p:nvPr>
        </p:nvSpPr>
        <p:spPr>
          <a:xfrm>
            <a:off x="5882676" y="1593913"/>
            <a:ext cx="5547324" cy="4058750"/>
          </a:xfrm>
        </p:spPr>
        <p:txBody>
          <a:bodyPr>
            <a:noAutofit/>
          </a:bodyPr>
          <a:lstStyle/>
          <a:p>
            <a:r>
              <a:rPr lang="en-US" sz="3600" b="1" baseline="30000" dirty="0"/>
              <a:t>24 </a:t>
            </a:r>
            <a:r>
              <a:rPr lang="en-US" sz="3600" dirty="0"/>
              <a:t>For Christ is not entered into the holy places made with hands, which are the figures of the true; but into heaven itself, now to appear in the presence of God for us:</a:t>
            </a:r>
          </a:p>
        </p:txBody>
      </p:sp>
      <p:pic>
        <p:nvPicPr>
          <p:cNvPr id="54274" name="Picture 2" descr="Dig Deeper: Judgment Seat also called Mercy Seat"/>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00452" y="1667432"/>
            <a:ext cx="5164824" cy="3868170"/>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id="{AF898172-D21C-9B16-6838-1187E36C4A9F}"/>
              </a:ext>
            </a:extLst>
          </p:cNvPr>
          <p:cNvCxnSpPr>
            <a:cxnSpLocks/>
          </p:cNvCxnSpPr>
          <p:nvPr/>
        </p:nvCxnSpPr>
        <p:spPr>
          <a:xfrm>
            <a:off x="757796" y="1397124"/>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61159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50981"/>
            <a:ext cx="10131425" cy="1456267"/>
          </a:xfrm>
        </p:spPr>
        <p:txBody>
          <a:bodyPr/>
          <a:lstStyle/>
          <a:p>
            <a:r>
              <a:rPr lang="en-US" dirty="0"/>
              <a:t>The Sanctuary Cleansed: Hebrews 9:25-26  </a:t>
            </a:r>
          </a:p>
        </p:txBody>
      </p:sp>
      <p:sp>
        <p:nvSpPr>
          <p:cNvPr id="3" name="Content Placeholder 2"/>
          <p:cNvSpPr>
            <a:spLocks noGrp="1"/>
          </p:cNvSpPr>
          <p:nvPr>
            <p:ph sz="half" idx="1"/>
          </p:nvPr>
        </p:nvSpPr>
        <p:spPr>
          <a:xfrm>
            <a:off x="5834138" y="1506231"/>
            <a:ext cx="5060497" cy="4058750"/>
          </a:xfrm>
        </p:spPr>
        <p:txBody>
          <a:bodyPr>
            <a:noAutofit/>
          </a:bodyPr>
          <a:lstStyle/>
          <a:p>
            <a:r>
              <a:rPr lang="en-US" sz="3600" b="1" baseline="30000" dirty="0"/>
              <a:t>25 </a:t>
            </a:r>
            <a:r>
              <a:rPr lang="en-US" sz="3600" dirty="0"/>
              <a:t>Nor yet that he should offer himself often, as the high priest </a:t>
            </a:r>
            <a:r>
              <a:rPr lang="en-US" sz="3600" dirty="0" err="1"/>
              <a:t>entereth</a:t>
            </a:r>
            <a:r>
              <a:rPr lang="en-US" sz="3600" dirty="0"/>
              <a:t> into the holy place every year with blood of others;</a:t>
            </a:r>
          </a:p>
        </p:txBody>
      </p:sp>
      <p:pic>
        <p:nvPicPr>
          <p:cNvPr id="55302" name="Picture 6" descr="17 Best images about hebrew/christian learning.... on Pinterest ..."/>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1038155" y="1807247"/>
            <a:ext cx="4659233" cy="3494425"/>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id="{DC400C17-3AFC-DBCF-5528-6787B258F3DB}"/>
              </a:ext>
            </a:extLst>
          </p:cNvPr>
          <p:cNvCxnSpPr>
            <a:cxnSpLocks/>
          </p:cNvCxnSpPr>
          <p:nvPr/>
        </p:nvCxnSpPr>
        <p:spPr>
          <a:xfrm>
            <a:off x="84691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95148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e End of the World!&quot; — Beacon Historical Society">
            <a:extLst>
              <a:ext uri="{FF2B5EF4-FFF2-40B4-BE49-F238E27FC236}">
                <a16:creationId xmlns:a16="http://schemas.microsoft.com/office/drawing/2014/main" id="{5B1F1185-BAEB-1E6B-7C83-E344FBC0AD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5440"/>
            <a:ext cx="12192794" cy="7353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313012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1"/>
            <a:ext cx="10131425" cy="804780"/>
          </a:xfrm>
        </p:spPr>
        <p:txBody>
          <a:bodyPr/>
          <a:lstStyle/>
          <a:p>
            <a:r>
              <a:rPr lang="en-US" dirty="0"/>
              <a:t>The Sanctuary Cleansed: Hebrews 9:26  </a:t>
            </a:r>
          </a:p>
        </p:txBody>
      </p:sp>
      <p:sp>
        <p:nvSpPr>
          <p:cNvPr id="3" name="Content Placeholder 2"/>
          <p:cNvSpPr>
            <a:spLocks noGrp="1"/>
          </p:cNvSpPr>
          <p:nvPr>
            <p:ph sz="half" idx="1"/>
          </p:nvPr>
        </p:nvSpPr>
        <p:spPr>
          <a:xfrm>
            <a:off x="5800221" y="1612706"/>
            <a:ext cx="5660471" cy="4058750"/>
          </a:xfrm>
        </p:spPr>
        <p:txBody>
          <a:bodyPr>
            <a:noAutofit/>
          </a:bodyPr>
          <a:lstStyle/>
          <a:p>
            <a:r>
              <a:rPr lang="en-US" sz="3600" b="1" baseline="30000" dirty="0"/>
              <a:t>26 </a:t>
            </a:r>
            <a:r>
              <a:rPr lang="en-US" sz="3600" dirty="0"/>
              <a:t>For then must he often have suffered since the foundation of the world: but now once in the end of the world hath he appeared to put away sin by the sacrifice of himself</a:t>
            </a:r>
            <a:r>
              <a:rPr lang="en-US" sz="3200" dirty="0"/>
              <a:t>.</a:t>
            </a:r>
          </a:p>
        </p:txBody>
      </p:sp>
      <p:pic>
        <p:nvPicPr>
          <p:cNvPr id="55298" name="Picture 2" descr="Jesus is our Mercy Seat - YouTube"/>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19603" r="18280"/>
          <a:stretch/>
        </p:blipFill>
        <p:spPr bwMode="auto">
          <a:xfrm>
            <a:off x="813214" y="1552474"/>
            <a:ext cx="4559250" cy="4118982"/>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id="{5B51F7F5-2A43-88A2-E110-5A8F2228D8FF}"/>
              </a:ext>
            </a:extLst>
          </p:cNvPr>
          <p:cNvCxnSpPr>
            <a:cxnSpLocks/>
          </p:cNvCxnSpPr>
          <p:nvPr/>
        </p:nvCxnSpPr>
        <p:spPr>
          <a:xfrm>
            <a:off x="813214"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52331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97586-8103-75FC-2905-B1572BF58ED4}"/>
              </a:ext>
            </a:extLst>
          </p:cNvPr>
          <p:cNvSpPr>
            <a:spLocks noGrp="1"/>
          </p:cNvSpPr>
          <p:nvPr>
            <p:ph type="title"/>
          </p:nvPr>
        </p:nvSpPr>
        <p:spPr/>
        <p:txBody>
          <a:bodyPr>
            <a:normAutofit/>
          </a:bodyPr>
          <a:lstStyle/>
          <a:p>
            <a:r>
              <a:rPr lang="en-US" sz="4800" b="1" dirty="0"/>
              <a:t>After the Great Disappointment</a:t>
            </a:r>
          </a:p>
        </p:txBody>
      </p:sp>
      <p:pic>
        <p:nvPicPr>
          <p:cNvPr id="4" name="06 The Potato Preachers">
            <a:hlinkClick r:id="" action="ppaction://media"/>
            <a:extLst>
              <a:ext uri="{FF2B5EF4-FFF2-40B4-BE49-F238E27FC236}">
                <a16:creationId xmlns:a16="http://schemas.microsoft.com/office/drawing/2014/main" id="{C9189736-F97E-0B98-8B2E-FBFEF4BABDA7}"/>
              </a:ext>
            </a:extLst>
          </p:cNvPr>
          <p:cNvPicPr>
            <a:picLocks noGrp="1" noChangeAspect="1"/>
          </p:cNvPicPr>
          <p:nvPr>
            <p:ph idx="1"/>
            <a:videoFile r:link="rId1"/>
            <p:extLst>
              <p:ext uri="{DAA4B4D4-6D71-4841-9C94-3DE7FCFB9230}">
                <p14:media xmlns:p14="http://schemas.microsoft.com/office/powerpoint/2010/main" r:embed="rId2">
                  <p14:trim st="16000" end="11044"/>
                </p14:media>
              </p:ext>
            </p:extLst>
          </p:nvPr>
        </p:nvPicPr>
        <p:blipFill>
          <a:blip r:embed="rId4"/>
          <a:stretch>
            <a:fillRect/>
          </a:stretch>
        </p:blipFill>
        <p:spPr>
          <a:xfrm>
            <a:off x="2149475" y="2141538"/>
            <a:ext cx="7205663" cy="3649662"/>
          </a:xfrm>
        </p:spPr>
      </p:pic>
    </p:spTree>
    <p:extLst>
      <p:ext uri="{BB962C8B-B14F-4D97-AF65-F5344CB8AC3E}">
        <p14:creationId xmlns:p14="http://schemas.microsoft.com/office/powerpoint/2010/main" val="2661397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365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ight spots">
            <a:extLst>
              <a:ext uri="{FF2B5EF4-FFF2-40B4-BE49-F238E27FC236}">
                <a16:creationId xmlns:a16="http://schemas.microsoft.com/office/drawing/2014/main" id="{20A520D0-11CF-4639-8537-F56A8A2FDCFD}"/>
              </a:ext>
            </a:extLst>
          </p:cNvPr>
          <p:cNvPicPr>
            <a:picLocks noChangeAspect="1"/>
          </p:cNvPicPr>
          <p:nvPr/>
        </p:nvPicPr>
        <p:blipFill rotWithShape="1">
          <a:blip r:embed="rId3">
            <a:alphaModFix amt="20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D44BCB7C-A6FC-4118-9027-468ECFDE6455}"/>
              </a:ext>
            </a:extLst>
          </p:cNvPr>
          <p:cNvSpPr>
            <a:spLocks noGrp="1"/>
          </p:cNvSpPr>
          <p:nvPr>
            <p:ph type="ctrTitle"/>
          </p:nvPr>
        </p:nvSpPr>
        <p:spPr>
          <a:xfrm>
            <a:off x="3962399" y="2573867"/>
            <a:ext cx="7197726" cy="2421464"/>
          </a:xfrm>
        </p:spPr>
        <p:txBody>
          <a:bodyPr>
            <a:normAutofit/>
          </a:bodyPr>
          <a:lstStyle/>
          <a:p>
            <a:r>
              <a:rPr lang="en-US" dirty="0"/>
              <a:t>Thank You!</a:t>
            </a:r>
          </a:p>
        </p:txBody>
      </p:sp>
      <p:sp>
        <p:nvSpPr>
          <p:cNvPr id="3" name="Subtitle 2">
            <a:extLst>
              <a:ext uri="{FF2B5EF4-FFF2-40B4-BE49-F238E27FC236}">
                <a16:creationId xmlns:a16="http://schemas.microsoft.com/office/drawing/2014/main" id="{4B64FA72-B055-4AE3-A6FD-8071BD687CBE}"/>
              </a:ext>
            </a:extLst>
          </p:cNvPr>
          <p:cNvSpPr>
            <a:spLocks noGrp="1"/>
          </p:cNvSpPr>
          <p:nvPr>
            <p:ph type="subTitle" idx="1"/>
          </p:nvPr>
        </p:nvSpPr>
        <p:spPr>
          <a:xfrm>
            <a:off x="3962399" y="4995332"/>
            <a:ext cx="7197726" cy="1405467"/>
          </a:xfrm>
        </p:spPr>
        <p:txBody>
          <a:bodyPr>
            <a:normAutofit/>
          </a:bodyPr>
          <a:lstStyle/>
          <a:p>
            <a:r>
              <a:rPr lang="en-US" sz="4400" dirty="0">
                <a:solidFill>
                  <a:schemeClr val="accent1">
                    <a:lumMod val="40000"/>
                    <a:lumOff val="60000"/>
                  </a:schemeClr>
                </a:solidFill>
              </a:rPr>
              <a:t>Happy Sabbath!!</a:t>
            </a:r>
          </a:p>
        </p:txBody>
      </p:sp>
    </p:spTree>
    <p:extLst>
      <p:ext uri="{BB962C8B-B14F-4D97-AF65-F5344CB8AC3E}">
        <p14:creationId xmlns:p14="http://schemas.microsoft.com/office/powerpoint/2010/main" val="2939930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9781" y="304800"/>
            <a:ext cx="5966691" cy="1311564"/>
          </a:xfrm>
        </p:spPr>
        <p:txBody>
          <a:bodyPr>
            <a:normAutofit/>
          </a:bodyPr>
          <a:lstStyle/>
          <a:p>
            <a:r>
              <a:rPr lang="en-US" sz="4000" dirty="0"/>
              <a:t>Revelation 10:8-11</a:t>
            </a:r>
          </a:p>
        </p:txBody>
      </p:sp>
      <p:sp>
        <p:nvSpPr>
          <p:cNvPr id="3" name="Content Placeholder 2"/>
          <p:cNvSpPr>
            <a:spLocks noGrp="1"/>
          </p:cNvSpPr>
          <p:nvPr>
            <p:ph idx="1"/>
          </p:nvPr>
        </p:nvSpPr>
        <p:spPr>
          <a:xfrm>
            <a:off x="4719781" y="1236018"/>
            <a:ext cx="7053118" cy="5123840"/>
          </a:xfrm>
        </p:spPr>
        <p:txBody>
          <a:bodyPr>
            <a:noAutofit/>
          </a:bodyPr>
          <a:lstStyle/>
          <a:p>
            <a:pPr marL="0" indent="0">
              <a:buNone/>
            </a:pPr>
            <a:r>
              <a:rPr lang="en-US" sz="3200" dirty="0"/>
              <a:t>8 And the voice which I heard from heaven </a:t>
            </a:r>
            <a:r>
              <a:rPr lang="en-US" sz="3200" dirty="0" err="1"/>
              <a:t>spake</a:t>
            </a:r>
            <a:r>
              <a:rPr lang="en-US" sz="3200" dirty="0"/>
              <a:t> unto me again, and said, Go and take the little book which is open in the hand of the angel which </a:t>
            </a:r>
            <a:r>
              <a:rPr lang="en-US" sz="3200" dirty="0" err="1"/>
              <a:t>standeth</a:t>
            </a:r>
            <a:r>
              <a:rPr lang="en-US" sz="3200" dirty="0"/>
              <a:t> upon the sea and upon the earth.</a:t>
            </a:r>
          </a:p>
          <a:p>
            <a:pPr marL="0" indent="0">
              <a:buNone/>
            </a:pPr>
            <a:r>
              <a:rPr lang="en-US" sz="3200" dirty="0"/>
              <a:t>9 And I went unto the angel, and said unto him, Give me the little book. And he said unto me, Take it, and eat it up; and it shall make thy belly bitter, but it shall be in thy mouth sweet as honey.</a:t>
            </a:r>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4219303" y="1342176"/>
            <a:ext cx="6211388" cy="0"/>
          </a:xfrm>
          <a:prstGeom prst="line">
            <a:avLst/>
          </a:prstGeom>
        </p:spPr>
        <p:style>
          <a:lnRef idx="1">
            <a:schemeClr val="accent1"/>
          </a:lnRef>
          <a:fillRef idx="0">
            <a:schemeClr val="accent1"/>
          </a:fillRef>
          <a:effectRef idx="0">
            <a:schemeClr val="accent1"/>
          </a:effectRef>
          <a:fontRef idx="minor">
            <a:schemeClr val="tx1"/>
          </a:fontRef>
        </p:style>
      </p:cxnSp>
      <p:pic>
        <p:nvPicPr>
          <p:cNvPr id="7174" name="Picture 6" descr="Foundations of My Faith: The Angel and the Little Scroll">
            <a:extLst>
              <a:ext uri="{FF2B5EF4-FFF2-40B4-BE49-F238E27FC236}">
                <a16:creationId xmlns:a16="http://schemas.microsoft.com/office/drawing/2014/main" id="{F7E6B376-55DD-F8B2-BC60-97258221FE8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233" r="25323"/>
          <a:stretch/>
        </p:blipFill>
        <p:spPr bwMode="auto">
          <a:xfrm>
            <a:off x="15634" y="0"/>
            <a:ext cx="470414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0055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3418" y="304800"/>
            <a:ext cx="10123055" cy="831271"/>
          </a:xfrm>
        </p:spPr>
        <p:txBody>
          <a:bodyPr>
            <a:normAutofit/>
          </a:bodyPr>
          <a:lstStyle/>
          <a:p>
            <a:r>
              <a:rPr lang="en-US" sz="4400" dirty="0"/>
              <a:t>Revelation 10:10-11</a:t>
            </a:r>
            <a:endParaRPr lang="en-US" sz="4400" b="1" dirty="0"/>
          </a:p>
        </p:txBody>
      </p:sp>
      <p:sp>
        <p:nvSpPr>
          <p:cNvPr id="3" name="Content Placeholder 2"/>
          <p:cNvSpPr>
            <a:spLocks noGrp="1"/>
          </p:cNvSpPr>
          <p:nvPr>
            <p:ph idx="1"/>
          </p:nvPr>
        </p:nvSpPr>
        <p:spPr>
          <a:xfrm>
            <a:off x="563418" y="1429360"/>
            <a:ext cx="6114473" cy="5123840"/>
          </a:xfrm>
        </p:spPr>
        <p:txBody>
          <a:bodyPr>
            <a:noAutofit/>
          </a:bodyPr>
          <a:lstStyle/>
          <a:p>
            <a:pPr marL="0" indent="0">
              <a:buNone/>
            </a:pPr>
            <a:r>
              <a:rPr lang="en-US" sz="3400" dirty="0"/>
              <a:t>10 And I took the little book out of the angel's hand, and ate it up; and it was in my mouth sweet as honey: and as soon as I had eaten it, my belly was bitter.</a:t>
            </a:r>
          </a:p>
          <a:p>
            <a:pPr marL="0" indent="0">
              <a:buNone/>
            </a:pPr>
            <a:r>
              <a:rPr lang="en-US" sz="3400" dirty="0"/>
              <a:t>11 And he said unto me, Thou must prophesy again before many peoples, and nations, and tongues, and kings.</a:t>
            </a:r>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563418" y="1129738"/>
            <a:ext cx="6211388" cy="0"/>
          </a:xfrm>
          <a:prstGeom prst="line">
            <a:avLst/>
          </a:prstGeom>
        </p:spPr>
        <p:style>
          <a:lnRef idx="1">
            <a:schemeClr val="accent1"/>
          </a:lnRef>
          <a:fillRef idx="0">
            <a:schemeClr val="accent1"/>
          </a:fillRef>
          <a:effectRef idx="0">
            <a:schemeClr val="accent1"/>
          </a:effectRef>
          <a:fontRef idx="minor">
            <a:schemeClr val="tx1"/>
          </a:fontRef>
        </p:style>
      </p:cxnSp>
      <p:pic>
        <p:nvPicPr>
          <p:cNvPr id="38914" name="Picture 2" descr="The Little Book, Pt. 2 – Devoted To You">
            <a:extLst>
              <a:ext uri="{FF2B5EF4-FFF2-40B4-BE49-F238E27FC236}">
                <a16:creationId xmlns:a16="http://schemas.microsoft.com/office/drawing/2014/main" id="{54E51208-EB84-F7AF-6F0B-2DCBFBF0259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136" r="26530"/>
          <a:stretch/>
        </p:blipFill>
        <p:spPr bwMode="auto">
          <a:xfrm>
            <a:off x="7324435" y="0"/>
            <a:ext cx="486756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092144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b385d60f68dd989dca1fdc827799d85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911b479caf7b199da365455750e4572"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Status xmlns="71af3243-3dd4-4a8d-8c0d-dd76da1f02a5">Not started</Status>
  </documentManagement>
</p:properties>
</file>

<file path=customXml/itemProps1.xml><?xml version="1.0" encoding="utf-8"?>
<ds:datastoreItem xmlns:ds="http://schemas.openxmlformats.org/officeDocument/2006/customXml" ds:itemID="{CE12C2FA-3740-4055-BA8A-74A1458F4A51}">
  <ds:schemaRefs>
    <ds:schemaRef ds:uri="http://schemas.microsoft.com/sharepoint/v3/contenttype/forms"/>
  </ds:schemaRefs>
</ds:datastoreItem>
</file>

<file path=customXml/itemProps2.xml><?xml version="1.0" encoding="utf-8"?>
<ds:datastoreItem xmlns:ds="http://schemas.openxmlformats.org/officeDocument/2006/customXml" ds:itemID="{0257C101-46E1-4CAE-AE60-1AB79022B7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415B3C4-7FB6-414C-8C24-8862C0E6C9F3}">
  <ds:schemaRefs>
    <ds:schemaRef ds:uri="16c05727-aa75-4e4a-9b5f-8a80a1165891"/>
    <ds:schemaRef ds:uri="http://schemas.microsoft.com/office/2006/documentManagement/types"/>
    <ds:schemaRef ds:uri="http://purl.org/dc/elements/1.1/"/>
    <ds:schemaRef ds:uri="http://schemas.microsoft.com/office/2006/metadata/properties"/>
    <ds:schemaRef ds:uri="http://purl.org/dc/terms/"/>
    <ds:schemaRef ds:uri="http://purl.org/dc/dcmitype/"/>
    <ds:schemaRef ds:uri="http://schemas.openxmlformats.org/package/2006/metadata/core-properties"/>
    <ds:schemaRef ds:uri="http://schemas.microsoft.com/office/infopath/2007/PartnerControls"/>
    <ds:schemaRef ds:uri="71af3243-3dd4-4a8d-8c0d-dd76da1f02a5"/>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Vapor Trail</Template>
  <TotalTime>0</TotalTime>
  <Words>5486</Words>
  <Application>Microsoft Office PowerPoint</Application>
  <PresentationFormat>Widescreen</PresentationFormat>
  <Paragraphs>267</Paragraphs>
  <Slides>72</Slides>
  <Notes>48</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72</vt:i4>
      </vt:variant>
    </vt:vector>
  </HeadingPairs>
  <TitlesOfParts>
    <vt:vector size="78" baseType="lpstr">
      <vt:lpstr>Arial</vt:lpstr>
      <vt:lpstr>Calibri</vt:lpstr>
      <vt:lpstr>Calibri Light</vt:lpstr>
      <vt:lpstr>Cooper Black</vt:lpstr>
      <vt:lpstr>Raleway</vt:lpstr>
      <vt:lpstr>Celestial</vt:lpstr>
      <vt:lpstr>Light from the Sanctuary</vt:lpstr>
      <vt:lpstr>Daniel 8:13-14</vt:lpstr>
      <vt:lpstr>PowerPoint Presentation</vt:lpstr>
      <vt:lpstr>PowerPoint Presentation</vt:lpstr>
      <vt:lpstr>PowerPoint Presentation</vt:lpstr>
      <vt:lpstr>PowerPoint Presentation</vt:lpstr>
      <vt:lpstr>PowerPoint Presentation</vt:lpstr>
      <vt:lpstr>Revelation 10:8-11</vt:lpstr>
      <vt:lpstr>Revelation 10:10-11</vt:lpstr>
      <vt:lpstr>Daniel 8:14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Daniel 8:14</vt:lpstr>
      <vt:lpstr>PowerPoint Presentation</vt:lpstr>
      <vt:lpstr>PowerPoint Presentation</vt:lpstr>
      <vt:lpstr>Exodus 25:8-9, 40</vt:lpstr>
      <vt:lpstr>Exodus 25:40</vt:lpstr>
      <vt:lpstr>Acts 7:44</vt:lpstr>
      <vt:lpstr>Hebrews 8:1-6</vt:lpstr>
      <vt:lpstr>Hebrews 8:3-6</vt:lpstr>
      <vt:lpstr>Hebrews 8:5-6</vt:lpstr>
      <vt:lpstr>Patriarchs and Prophets P. 343</vt:lpstr>
      <vt:lpstr>Daniel 8:14</vt:lpstr>
      <vt:lpstr>PowerPoint Presentation</vt:lpstr>
      <vt:lpstr>The Great Controversy p. 417</vt:lpstr>
      <vt:lpstr>The Great Controversy p. 417</vt:lpstr>
      <vt:lpstr>Daniel 8:14</vt:lpstr>
      <vt:lpstr>The Great Controversy P. 417</vt:lpstr>
      <vt:lpstr>The Great Controversy P. 417</vt:lpstr>
      <vt:lpstr>The Great Controversy P. 418</vt:lpstr>
      <vt:lpstr>The Great Controversy P. 418</vt:lpstr>
      <vt:lpstr>The Great Controversy P. 418-419</vt:lpstr>
      <vt:lpstr>Daniel 8:14</vt:lpstr>
      <vt:lpstr>Leviticus 23:26-32</vt:lpstr>
      <vt:lpstr>Leviticus 23:29-32</vt:lpstr>
      <vt:lpstr>Leviticus 23:31-32</vt:lpstr>
      <vt:lpstr>Leviticus 16:2-24</vt:lpstr>
      <vt:lpstr>Leviticus 16:2-24</vt:lpstr>
      <vt:lpstr>PowerPoint Presentation</vt:lpstr>
      <vt:lpstr>PowerPoint Presentation</vt:lpstr>
      <vt:lpstr>PowerPoint Presentation</vt:lpstr>
      <vt:lpstr>Leviticus 16:3-24</vt:lpstr>
      <vt:lpstr>Leviticus 16:5-24</vt:lpstr>
      <vt:lpstr>Leviticus 16:7-24</vt:lpstr>
      <vt:lpstr>Leviticus 16:10-24</vt:lpstr>
      <vt:lpstr>PowerPoint Presentation</vt:lpstr>
      <vt:lpstr>Leviticus 16:12-24</vt:lpstr>
      <vt:lpstr>Leviticus 16:14-24</vt:lpstr>
      <vt:lpstr>Leviticus 16:16-24</vt:lpstr>
      <vt:lpstr>Leviticus 16:18-24</vt:lpstr>
      <vt:lpstr>Leviticus 16:20-24</vt:lpstr>
      <vt:lpstr>Leviticus 16:23-24</vt:lpstr>
      <vt:lpstr>Daniel 8:14</vt:lpstr>
      <vt:lpstr>As anciently the sins of the people were by faith placed upon the sin offering and through its blood transferred, in figure, to the earthly sanctuary, so in the new covenant the sins of the repentant are by faith placed upon Christ and transferred, in fact, to the heavenly sanctuary. And as the typical cleansing of the earthly was accomplished by the removal of the sins by which it had been polluted, so the actual cleansing of the heavenly is to be accomplished by the removal, or blotting out, of the sins which are there recorded. </vt:lpstr>
      <vt:lpstr>But before this can be accomplished, there must be an examination of the books of record to determine who, through repentance of sin and faith in Christ, are entitled to the benefits of His atonement. The cleansing of the sanctuary therefore involves a work of investigation—a work of judgment. This work must be performed prior to the coming of Christ to redeem His people; for when He comes, His reward is with Him to give to every man according to his works. Revelation 22:12. </vt:lpstr>
      <vt:lpstr>The Sanctuary Cleansed: Hebrews 8:1-2  </vt:lpstr>
      <vt:lpstr>The Sanctuary Cleansed: Hebrews 8:2  </vt:lpstr>
      <vt:lpstr>The Sanctuary Cleansed: Hebrews 9:11-12  </vt:lpstr>
      <vt:lpstr>The Sanctuary Cleansed: Hebrews 9:12  </vt:lpstr>
      <vt:lpstr>The Sanctuary Cleansed: Hebrews 9:23-26  </vt:lpstr>
      <vt:lpstr>The Sanctuary Cleansed: Hebrews 9:24-26  </vt:lpstr>
      <vt:lpstr>The Sanctuary Cleansed: Hebrews 9:25-26  </vt:lpstr>
      <vt:lpstr>The Sanctuary Cleansed: Hebrews 9:26  </vt:lpstr>
      <vt:lpstr>After the Great Disappointment</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2023-04-01T02:49:20Z</dcterms:created>
  <dcterms:modified xsi:type="dcterms:W3CDTF">2024-05-25T04:24:56Z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